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565" r:id="rId58"/>
    <p:sldId id="566" r:id="rId59"/>
    <p:sldId id="567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02" r:id="rId81"/>
    <p:sldId id="603" r:id="rId82"/>
    <p:sldId id="604" r:id="rId83"/>
    <p:sldId id="605" r:id="rId84"/>
    <p:sldId id="606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6" r:id="rId95"/>
    <p:sldId id="617" r:id="rId96"/>
    <p:sldId id="618" r:id="rId97"/>
    <p:sldId id="619" r:id="rId98"/>
    <p:sldId id="620" r:id="rId99"/>
    <p:sldId id="621" r:id="rId100"/>
    <p:sldId id="622" r:id="rId101"/>
    <p:sldId id="623" r:id="rId102"/>
    <p:sldId id="624" r:id="rId103"/>
    <p:sldId id="625" r:id="rId104"/>
    <p:sldId id="626" r:id="rId105"/>
    <p:sldId id="627" r:id="rId106"/>
    <p:sldId id="628" r:id="rId107"/>
    <p:sldId id="629" r:id="rId108"/>
    <p:sldId id="630" r:id="rId109"/>
    <p:sldId id="631" r:id="rId110"/>
    <p:sldId id="632" r:id="rId111"/>
    <p:sldId id="633" r:id="rId112"/>
    <p:sldId id="634" r:id="rId113"/>
    <p:sldId id="635" r:id="rId114"/>
    <p:sldId id="636" r:id="rId115"/>
    <p:sldId id="637" r:id="rId116"/>
    <p:sldId id="638" r:id="rId117"/>
    <p:sldId id="639" r:id="rId118"/>
    <p:sldId id="640" r:id="rId119"/>
    <p:sldId id="641" r:id="rId120"/>
    <p:sldId id="642" r:id="rId121"/>
    <p:sldId id="643" r:id="rId122"/>
    <p:sldId id="644" r:id="rId123"/>
    <p:sldId id="645" r:id="rId124"/>
    <p:sldId id="646" r:id="rId125"/>
    <p:sldId id="647" r:id="rId126"/>
    <p:sldId id="648" r:id="rId127"/>
    <p:sldId id="649" r:id="rId128"/>
    <p:sldId id="650" r:id="rId129"/>
    <p:sldId id="651" r:id="rId130"/>
    <p:sldId id="652" r:id="rId131"/>
    <p:sldId id="653" r:id="rId132"/>
    <p:sldId id="654" r:id="rId133"/>
    <p:sldId id="655" r:id="rId134"/>
    <p:sldId id="656" r:id="rId135"/>
    <p:sldId id="657" r:id="rId136"/>
    <p:sldId id="658" r:id="rId137"/>
    <p:sldId id="659" r:id="rId138"/>
    <p:sldId id="660" r:id="rId139"/>
    <p:sldId id="661" r:id="rId140"/>
    <p:sldId id="662" r:id="rId141"/>
    <p:sldId id="663" r:id="rId142"/>
    <p:sldId id="664" r:id="rId143"/>
    <p:sldId id="665" r:id="rId144"/>
    <p:sldId id="666" r:id="rId145"/>
    <p:sldId id="667" r:id="rId146"/>
    <p:sldId id="668" r:id="rId147"/>
    <p:sldId id="669" r:id="rId148"/>
    <p:sldId id="670" r:id="rId149"/>
    <p:sldId id="671" r:id="rId150"/>
    <p:sldId id="672" r:id="rId151"/>
    <p:sldId id="673" r:id="rId152"/>
    <p:sldId id="674" r:id="rId153"/>
    <p:sldId id="675" r:id="rId154"/>
    <p:sldId id="676" r:id="rId155"/>
    <p:sldId id="677" r:id="rId156"/>
    <p:sldId id="678" r:id="rId157"/>
    <p:sldId id="679" r:id="rId158"/>
    <p:sldId id="680" r:id="rId159"/>
    <p:sldId id="681" r:id="rId160"/>
    <p:sldId id="682" r:id="rId161"/>
    <p:sldId id="683" r:id="rId162"/>
    <p:sldId id="684" r:id="rId163"/>
    <p:sldId id="685" r:id="rId164"/>
    <p:sldId id="686" r:id="rId165"/>
    <p:sldId id="687" r:id="rId166"/>
    <p:sldId id="688" r:id="rId167"/>
    <p:sldId id="689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ing Searching" id="{58FF37FF-26F6-4DB8-8486-DA41A7CD34D3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Parallel Searching" id="{6F2D1DA4-86D4-4F68-B606-94C73BC89539}">
          <p14:sldIdLst>
            <p14:sldId id="310"/>
            <p14:sldId id="311"/>
            <p14:sldId id="312"/>
            <p14:sldId id="313"/>
          </p14:sldIdLst>
        </p14:section>
        <p14:section name="Aho-Corasick Automaton" id="{5C916313-49D5-4108-A0D2-678EDD7675E6}">
          <p14:sldIdLst>
            <p14:sldId id="565"/>
            <p14:sldId id="566"/>
            <p14:sldId id="567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</p14:sldIdLst>
        </p14:section>
        <p14:section name="Constructing Suffix Links" id="{BABBF289-48B6-4782-9B2F-338F2D323089}">
          <p14:sldIdLst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2342515"/>
            <a:ext cx="857123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9050" y="2948940"/>
            <a:ext cx="7505700" cy="986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2765" y="1732279"/>
            <a:ext cx="9018269" cy="4410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6889" y="554990"/>
            <a:ext cx="6497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String Data</a:t>
            </a:r>
            <a:r>
              <a:rPr sz="4400" spc="-55" dirty="0"/>
              <a:t> </a:t>
            </a:r>
            <a:r>
              <a:rPr sz="4400" spc="-10" dirty="0"/>
              <a:t>Structures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85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630285" cy="26009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85"/>
              </a:spcBef>
              <a:tabLst>
                <a:tab pos="7579359" algn="l"/>
                <a:tab pos="8116570" algn="l"/>
              </a:tabLst>
            </a:pPr>
            <a:r>
              <a:rPr sz="3200" dirty="0">
                <a:latin typeface="DejaVu Serif"/>
                <a:cs typeface="DejaVu Serif"/>
              </a:rPr>
              <a:t>Over t</a:t>
            </a:r>
            <a:r>
              <a:rPr sz="3200" spc="-5" dirty="0">
                <a:latin typeface="DejaVu Serif"/>
                <a:cs typeface="DejaVu Serif"/>
              </a:rPr>
              <a:t>h</a:t>
            </a:r>
            <a:r>
              <a:rPr sz="3200" dirty="0">
                <a:latin typeface="DejaVu Serif"/>
                <a:cs typeface="DejaVu Serif"/>
              </a:rPr>
              <a:t>e</a:t>
            </a:r>
            <a:r>
              <a:rPr sz="3200" spc="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n</a:t>
            </a:r>
            <a:r>
              <a:rPr sz="3200" spc="5" dirty="0">
                <a:latin typeface="DejaVu Serif"/>
                <a:cs typeface="DejaVu Serif"/>
              </a:rPr>
              <a:t>e</a:t>
            </a:r>
            <a:r>
              <a:rPr sz="3200" dirty="0">
                <a:latin typeface="DejaVu Serif"/>
                <a:cs typeface="DejaVu Serif"/>
              </a:rPr>
              <a:t>xt</a:t>
            </a:r>
            <a:r>
              <a:rPr sz="3200" spc="-10" dirty="0">
                <a:latin typeface="DejaVu Serif"/>
                <a:cs typeface="DejaVu Serif"/>
              </a:rPr>
              <a:t> </a:t>
            </a:r>
            <a:r>
              <a:rPr sz="3200" dirty="0">
                <a:latin typeface="DejaVu Serif"/>
                <a:cs typeface="DejaVu Serif"/>
              </a:rPr>
              <a:t>few</a:t>
            </a:r>
            <a:r>
              <a:rPr sz="3200" spc="-10" dirty="0">
                <a:latin typeface="DejaVu Serif"/>
                <a:cs typeface="DejaVu Serif"/>
              </a:rPr>
              <a:t> </a:t>
            </a:r>
            <a:r>
              <a:rPr sz="3200" spc="5" dirty="0">
                <a:latin typeface="DejaVu Serif"/>
                <a:cs typeface="DejaVu Serif"/>
              </a:rPr>
              <a:t>d</a:t>
            </a:r>
            <a:r>
              <a:rPr sz="3200" spc="-10" dirty="0">
                <a:latin typeface="DejaVu Serif"/>
                <a:cs typeface="DejaVu Serif"/>
              </a:rPr>
              <a:t>a</a:t>
            </a:r>
            <a:r>
              <a:rPr sz="3200" spc="5" dirty="0">
                <a:latin typeface="DejaVu Serif"/>
                <a:cs typeface="DejaVu Serif"/>
              </a:rPr>
              <a:t>y</a:t>
            </a:r>
            <a:r>
              <a:rPr sz="3200" spc="-5" dirty="0">
                <a:latin typeface="DejaVu Serif"/>
                <a:cs typeface="DejaVu Serif"/>
              </a:rPr>
              <a:t>s</a:t>
            </a:r>
            <a:r>
              <a:rPr sz="3200" dirty="0">
                <a:latin typeface="DejaVu Serif"/>
                <a:cs typeface="DejaVu Serif"/>
              </a:rPr>
              <a:t>, </a:t>
            </a:r>
            <a:r>
              <a:rPr sz="3200" spc="5" dirty="0">
                <a:latin typeface="DejaVu Serif"/>
                <a:cs typeface="DejaVu Serif"/>
              </a:rPr>
              <a:t>w</a:t>
            </a:r>
            <a:r>
              <a:rPr sz="3200" spc="-5" dirty="0">
                <a:latin typeface="DejaVu Serif"/>
                <a:cs typeface="DejaVu Serif"/>
              </a:rPr>
              <a:t>e'</a:t>
            </a:r>
            <a:r>
              <a:rPr sz="3200" dirty="0">
                <a:latin typeface="DejaVu Serif"/>
                <a:cs typeface="DejaVu Serif"/>
              </a:rPr>
              <a:t>re</a:t>
            </a:r>
            <a:r>
              <a:rPr sz="3200" spc="-5" dirty="0">
                <a:latin typeface="DejaVu Serif"/>
                <a:cs typeface="DejaVu Serif"/>
              </a:rPr>
              <a:t> </a:t>
            </a:r>
            <a:r>
              <a:rPr sz="3200" spc="5" dirty="0">
                <a:latin typeface="DejaVu Serif"/>
                <a:cs typeface="DejaVu Serif"/>
              </a:rPr>
              <a:t>g</a:t>
            </a:r>
            <a:r>
              <a:rPr sz="3200" spc="-5" dirty="0">
                <a:latin typeface="DejaVu Serif"/>
                <a:cs typeface="DejaVu Serif"/>
              </a:rPr>
              <a:t>oin</a:t>
            </a:r>
            <a:r>
              <a:rPr sz="3200" dirty="0">
                <a:latin typeface="DejaVu Serif"/>
                <a:cs typeface="DejaVu Serif"/>
              </a:rPr>
              <a:t>g	to	</a:t>
            </a:r>
            <a:r>
              <a:rPr sz="3200" spc="-5" dirty="0">
                <a:latin typeface="DejaVu Serif"/>
                <a:cs typeface="DejaVu Serif"/>
              </a:rPr>
              <a:t>be  exploring data structures </a:t>
            </a:r>
            <a:r>
              <a:rPr sz="3200" spc="-10" dirty="0">
                <a:latin typeface="DejaVu Serif"/>
                <a:cs typeface="DejaVu Serif"/>
              </a:rPr>
              <a:t>specifically  </a:t>
            </a:r>
            <a:r>
              <a:rPr sz="3200" spc="-5" dirty="0">
                <a:latin typeface="DejaVu Serif"/>
                <a:cs typeface="DejaVu Serif"/>
              </a:rPr>
              <a:t>designed </a:t>
            </a:r>
            <a:r>
              <a:rPr sz="3200" dirty="0">
                <a:latin typeface="DejaVu Serif"/>
                <a:cs typeface="DejaVu Serif"/>
              </a:rPr>
              <a:t>for </a:t>
            </a:r>
            <a:r>
              <a:rPr sz="3200" spc="-5" dirty="0">
                <a:latin typeface="DejaVu Serif"/>
                <a:cs typeface="DejaVu Serif"/>
              </a:rPr>
              <a:t>string processing.</a:t>
            </a:r>
            <a:endParaRPr sz="3200">
              <a:latin typeface="DejaVu Serif"/>
              <a:cs typeface="DejaVu Serif"/>
            </a:endParaRPr>
          </a:p>
          <a:p>
            <a:pPr marL="12700" marR="281940">
              <a:lnSpc>
                <a:spcPts val="3760"/>
              </a:lnSpc>
              <a:spcBef>
                <a:spcPts val="1520"/>
              </a:spcBef>
            </a:pPr>
            <a:r>
              <a:rPr sz="3200" spc="-5" dirty="0">
                <a:latin typeface="DejaVu Serif"/>
                <a:cs typeface="DejaVu Serif"/>
              </a:rPr>
              <a:t>These data structures and their variants  are frequently </a:t>
            </a:r>
            <a:r>
              <a:rPr sz="3200" dirty="0">
                <a:latin typeface="DejaVu Serif"/>
                <a:cs typeface="DejaVu Serif"/>
              </a:rPr>
              <a:t>used </a:t>
            </a:r>
            <a:r>
              <a:rPr sz="3200" spc="-5" dirty="0">
                <a:latin typeface="DejaVu Serif"/>
                <a:cs typeface="DejaVu Serif"/>
              </a:rPr>
              <a:t>in practice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721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0579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37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295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1050" y="2948939"/>
            <a:ext cx="2151380" cy="1494790"/>
          </a:xfrm>
          <a:custGeom>
            <a:avLst/>
            <a:gdLst/>
            <a:ahLst/>
            <a:cxnLst/>
            <a:rect l="l" t="t" r="r" b="b"/>
            <a:pathLst>
              <a:path w="2151379" h="1494789">
                <a:moveTo>
                  <a:pt x="2151379" y="14947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3260" y="288036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6096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011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5" name="object 12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object 126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" name="object 12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5309" y="184403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8039" y="1734820"/>
            <a:ext cx="8421370" cy="7772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260"/>
              </a:spcBef>
            </a:pPr>
            <a:r>
              <a:rPr sz="2500" spc="5" dirty="0">
                <a:latin typeface="DejaVu Serif"/>
                <a:cs typeface="DejaVu Serif"/>
              </a:rPr>
              <a:t>Do </a:t>
            </a:r>
            <a:r>
              <a:rPr sz="2500" dirty="0">
                <a:latin typeface="DejaVu Serif"/>
                <a:cs typeface="DejaVu Serif"/>
              </a:rPr>
              <a:t>a </a:t>
            </a:r>
            <a:r>
              <a:rPr sz="2500" spc="-5" dirty="0">
                <a:latin typeface="DejaVu Serif"/>
                <a:cs typeface="DejaVu Serif"/>
              </a:rPr>
              <a:t>breadth-first </a:t>
            </a:r>
            <a:r>
              <a:rPr sz="2500" dirty="0">
                <a:latin typeface="DejaVu Serif"/>
                <a:cs typeface="DejaVu Serif"/>
              </a:rPr>
              <a:t>search of the trie, performing the  following</a:t>
            </a:r>
            <a:r>
              <a:rPr sz="2500" spc="-5" dirty="0">
                <a:latin typeface="DejaVu Serif"/>
                <a:cs typeface="DejaVu Serif"/>
              </a:rPr>
              <a:t> </a:t>
            </a:r>
            <a:r>
              <a:rPr sz="2500" dirty="0">
                <a:latin typeface="DejaVu Serif"/>
                <a:cs typeface="DejaVu Serif"/>
              </a:rPr>
              <a:t>operations:</a:t>
            </a:r>
            <a:endParaRPr sz="25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" y="271526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" y="314959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130" y="390779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130" y="434340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4589" y="2519426"/>
            <a:ext cx="8378190" cy="24104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200" spc="-5" dirty="0">
                <a:latin typeface="DejaVu Serif"/>
                <a:cs typeface="DejaVu Serif"/>
              </a:rPr>
              <a:t>If </a:t>
            </a:r>
            <a:r>
              <a:rPr sz="2200" spc="-15" dirty="0">
                <a:latin typeface="DejaVu Serif"/>
                <a:cs typeface="DejaVu Serif"/>
              </a:rPr>
              <a:t>the </a:t>
            </a:r>
            <a:r>
              <a:rPr sz="2200" spc="-10" dirty="0">
                <a:latin typeface="DejaVu Serif"/>
                <a:cs typeface="DejaVu Serif"/>
              </a:rPr>
              <a:t>node is </a:t>
            </a:r>
            <a:r>
              <a:rPr sz="2200" spc="-15" dirty="0">
                <a:latin typeface="DejaVu Serif"/>
                <a:cs typeface="DejaVu Serif"/>
              </a:rPr>
              <a:t>the </a:t>
            </a:r>
            <a:r>
              <a:rPr sz="2200" spc="-10" dirty="0">
                <a:latin typeface="DejaVu Serif"/>
                <a:cs typeface="DejaVu Serif"/>
              </a:rPr>
              <a:t>root, it </a:t>
            </a:r>
            <a:r>
              <a:rPr sz="2200" spc="-15" dirty="0">
                <a:latin typeface="DejaVu Serif"/>
                <a:cs typeface="DejaVu Serif"/>
              </a:rPr>
              <a:t>has no </a:t>
            </a:r>
            <a:r>
              <a:rPr sz="2200" spc="-25" dirty="0">
                <a:latin typeface="DejaVu Serif"/>
                <a:cs typeface="DejaVu Serif"/>
              </a:rPr>
              <a:t>suffix</a:t>
            </a:r>
            <a:r>
              <a:rPr sz="2200" spc="-15" dirty="0">
                <a:latin typeface="DejaVu Serif"/>
                <a:cs typeface="DejaVu Serif"/>
              </a:rPr>
              <a:t> link.</a:t>
            </a:r>
            <a:endParaRPr sz="2200">
              <a:latin typeface="DejaVu Serif"/>
              <a:cs typeface="DejaVu Serif"/>
            </a:endParaRPr>
          </a:p>
          <a:p>
            <a:pPr marL="12700" marR="542290">
              <a:lnSpc>
                <a:spcPts val="2550"/>
              </a:lnSpc>
              <a:spcBef>
                <a:spcPts val="940"/>
              </a:spcBef>
            </a:pPr>
            <a:r>
              <a:rPr sz="2200" spc="-5" dirty="0">
                <a:latin typeface="DejaVu Serif"/>
                <a:cs typeface="DejaVu Serif"/>
              </a:rPr>
              <a:t>If </a:t>
            </a:r>
            <a:r>
              <a:rPr sz="2200" spc="-15" dirty="0">
                <a:latin typeface="DejaVu Serif"/>
                <a:cs typeface="DejaVu Serif"/>
              </a:rPr>
              <a:t>the </a:t>
            </a:r>
            <a:r>
              <a:rPr sz="2200" spc="-10" dirty="0">
                <a:latin typeface="DejaVu Serif"/>
                <a:cs typeface="DejaVu Serif"/>
              </a:rPr>
              <a:t>node is </a:t>
            </a:r>
            <a:r>
              <a:rPr sz="2200" spc="-15" dirty="0">
                <a:latin typeface="DejaVu Serif"/>
                <a:cs typeface="DejaVu Serif"/>
              </a:rPr>
              <a:t>one hop </a:t>
            </a:r>
            <a:r>
              <a:rPr sz="2200" spc="-10" dirty="0">
                <a:latin typeface="DejaVu Serif"/>
                <a:cs typeface="DejaVu Serif"/>
              </a:rPr>
              <a:t>away </a:t>
            </a:r>
            <a:r>
              <a:rPr sz="2200" spc="-15" dirty="0">
                <a:latin typeface="DejaVu Serif"/>
                <a:cs typeface="DejaVu Serif"/>
              </a:rPr>
              <a:t>from the </a:t>
            </a:r>
            <a:r>
              <a:rPr sz="2200" spc="-10" dirty="0">
                <a:latin typeface="DejaVu Serif"/>
                <a:cs typeface="DejaVu Serif"/>
              </a:rPr>
              <a:t>root, </a:t>
            </a:r>
            <a:r>
              <a:rPr sz="2200" spc="-15" dirty="0">
                <a:latin typeface="DejaVu Serif"/>
                <a:cs typeface="DejaVu Serif"/>
              </a:rPr>
              <a:t>its </a:t>
            </a:r>
            <a:r>
              <a:rPr sz="2200" spc="-25" dirty="0">
                <a:latin typeface="DejaVu Serif"/>
                <a:cs typeface="DejaVu Serif"/>
              </a:rPr>
              <a:t>suffix </a:t>
            </a:r>
            <a:r>
              <a:rPr sz="2200" spc="-15" dirty="0">
                <a:latin typeface="DejaVu Serif"/>
                <a:cs typeface="DejaVu Serif"/>
              </a:rPr>
              <a:t>link  </a:t>
            </a:r>
            <a:r>
              <a:rPr sz="2200" spc="-10" dirty="0">
                <a:latin typeface="DejaVu Serif"/>
                <a:cs typeface="DejaVu Serif"/>
              </a:rPr>
              <a:t>points </a:t>
            </a:r>
            <a:r>
              <a:rPr sz="2200" spc="-15" dirty="0">
                <a:latin typeface="DejaVu Serif"/>
                <a:cs typeface="DejaVu Serif"/>
              </a:rPr>
              <a:t>to the root.</a:t>
            </a:r>
            <a:endParaRPr sz="22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200" spc="-15" dirty="0">
                <a:latin typeface="DejaVu Serif"/>
                <a:cs typeface="DejaVu Serif"/>
              </a:rPr>
              <a:t>Otherwise, the </a:t>
            </a:r>
            <a:r>
              <a:rPr sz="2200" spc="-10" dirty="0">
                <a:latin typeface="DejaVu Serif"/>
                <a:cs typeface="DejaVu Serif"/>
              </a:rPr>
              <a:t>node </a:t>
            </a:r>
            <a:r>
              <a:rPr sz="2200" spc="-15" dirty="0">
                <a:latin typeface="DejaVu Serif"/>
                <a:cs typeface="DejaVu Serif"/>
              </a:rPr>
              <a:t>corresponds </a:t>
            </a:r>
            <a:r>
              <a:rPr sz="2200" spc="-10" dirty="0">
                <a:latin typeface="DejaVu Serif"/>
                <a:cs typeface="DejaVu Serif"/>
              </a:rPr>
              <a:t>to </a:t>
            </a:r>
            <a:r>
              <a:rPr sz="2200" spc="-15" dirty="0">
                <a:latin typeface="DejaVu Serif"/>
                <a:cs typeface="DejaVu Serif"/>
              </a:rPr>
              <a:t>some string</a:t>
            </a:r>
            <a:r>
              <a:rPr sz="2200" spc="75" dirty="0">
                <a:latin typeface="DejaVu Serif"/>
                <a:cs typeface="DejaVu Serif"/>
              </a:rPr>
              <a:t> </a:t>
            </a:r>
            <a:r>
              <a:rPr sz="2200" i="1" spc="-10" dirty="0">
                <a:latin typeface="DejaVu Serif"/>
                <a:cs typeface="DejaVu Serif"/>
              </a:rPr>
              <a:t>wa</a:t>
            </a:r>
            <a:r>
              <a:rPr sz="2200" spc="-10" dirty="0">
                <a:latin typeface="DejaVu Serif"/>
                <a:cs typeface="DejaVu Serif"/>
              </a:rPr>
              <a:t>.</a:t>
            </a:r>
            <a:endParaRPr sz="2200">
              <a:latin typeface="DejaVu Serif"/>
              <a:cs typeface="DejaVu Serif"/>
            </a:endParaRPr>
          </a:p>
          <a:p>
            <a:pPr marL="12700" marR="5080">
              <a:lnSpc>
                <a:spcPts val="2540"/>
              </a:lnSpc>
              <a:spcBef>
                <a:spcPts val="960"/>
              </a:spcBef>
            </a:pPr>
            <a:r>
              <a:rPr sz="2200" spc="-10" dirty="0">
                <a:latin typeface="DejaVu Serif"/>
                <a:cs typeface="DejaVu Serif"/>
              </a:rPr>
              <a:t>Let </a:t>
            </a:r>
            <a:r>
              <a:rPr sz="2200" i="1" spc="-10" dirty="0">
                <a:latin typeface="DejaVu Serif"/>
                <a:cs typeface="DejaVu Serif"/>
              </a:rPr>
              <a:t>x </a:t>
            </a:r>
            <a:r>
              <a:rPr sz="2200" spc="-10" dirty="0">
                <a:latin typeface="DejaVu Serif"/>
                <a:cs typeface="DejaVu Serif"/>
              </a:rPr>
              <a:t>be </a:t>
            </a:r>
            <a:r>
              <a:rPr sz="2200" spc="-15" dirty="0">
                <a:latin typeface="DejaVu Serif"/>
                <a:cs typeface="DejaVu Serif"/>
              </a:rPr>
              <a:t>the node pointed </a:t>
            </a:r>
            <a:r>
              <a:rPr sz="2200" spc="-5" dirty="0">
                <a:latin typeface="DejaVu Serif"/>
                <a:cs typeface="DejaVu Serif"/>
              </a:rPr>
              <a:t>at by </a:t>
            </a:r>
            <a:r>
              <a:rPr sz="2200" i="1" spc="-10" dirty="0">
                <a:latin typeface="DejaVu Serif"/>
                <a:cs typeface="DejaVu Serif"/>
              </a:rPr>
              <a:t>w</a:t>
            </a:r>
            <a:r>
              <a:rPr sz="2200" spc="-10" dirty="0">
                <a:latin typeface="DejaVu Serif"/>
                <a:cs typeface="DejaVu Serif"/>
              </a:rPr>
              <a:t>'s </a:t>
            </a:r>
            <a:r>
              <a:rPr sz="2200" spc="-25" dirty="0">
                <a:latin typeface="DejaVu Serif"/>
                <a:cs typeface="DejaVu Serif"/>
              </a:rPr>
              <a:t>suffix </a:t>
            </a:r>
            <a:r>
              <a:rPr sz="2200" spc="-15" dirty="0">
                <a:latin typeface="DejaVu Serif"/>
                <a:cs typeface="DejaVu Serif"/>
              </a:rPr>
              <a:t>link. Then, </a:t>
            </a:r>
            <a:r>
              <a:rPr sz="2200" spc="-5" dirty="0">
                <a:latin typeface="DejaVu Serif"/>
                <a:cs typeface="DejaVu Serif"/>
              </a:rPr>
              <a:t>do </a:t>
            </a:r>
            <a:r>
              <a:rPr sz="2200" spc="-15" dirty="0">
                <a:latin typeface="DejaVu Serif"/>
                <a:cs typeface="DejaVu Serif"/>
              </a:rPr>
              <a:t>the  </a:t>
            </a:r>
            <a:r>
              <a:rPr sz="2200" spc="-10" dirty="0">
                <a:latin typeface="DejaVu Serif"/>
                <a:cs typeface="DejaVu Serif"/>
              </a:rPr>
              <a:t>following: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7619" y="5044440"/>
            <a:ext cx="123825" cy="9664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75" dirty="0">
                <a:latin typeface="Calibri"/>
                <a:cs typeface="Calibri"/>
              </a:rPr>
              <a:t>–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spc="75" dirty="0">
                <a:latin typeface="Calibri"/>
                <a:cs typeface="Calibri"/>
              </a:rPr>
              <a:t>–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spc="75" dirty="0">
                <a:latin typeface="Calibri"/>
                <a:cs typeface="Calibri"/>
              </a:rPr>
              <a:t>–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2410" y="4930647"/>
            <a:ext cx="7999730" cy="14020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50" spc="5" dirty="0">
                <a:latin typeface="DejaVu Serif"/>
                <a:cs typeface="DejaVu Serif"/>
              </a:rPr>
              <a:t>If </a:t>
            </a:r>
            <a:r>
              <a:rPr sz="1850" spc="10" dirty="0">
                <a:latin typeface="DejaVu Serif"/>
                <a:cs typeface="DejaVu Serif"/>
              </a:rPr>
              <a:t>the </a:t>
            </a:r>
            <a:r>
              <a:rPr sz="1850" spc="15" dirty="0">
                <a:latin typeface="DejaVu Serif"/>
                <a:cs typeface="DejaVu Serif"/>
              </a:rPr>
              <a:t>node </a:t>
            </a:r>
            <a:r>
              <a:rPr sz="1850" i="1" spc="15" dirty="0">
                <a:latin typeface="DejaVu Serif"/>
                <a:cs typeface="DejaVu Serif"/>
              </a:rPr>
              <a:t>xa </a:t>
            </a:r>
            <a:r>
              <a:rPr sz="1850" spc="10" dirty="0">
                <a:latin typeface="DejaVu Serif"/>
                <a:cs typeface="DejaVu Serif"/>
              </a:rPr>
              <a:t>exists, </a:t>
            </a:r>
            <a:r>
              <a:rPr sz="1850" i="1" spc="15" dirty="0">
                <a:latin typeface="DejaVu Serif"/>
                <a:cs typeface="DejaVu Serif"/>
              </a:rPr>
              <a:t>wa</a:t>
            </a:r>
            <a:r>
              <a:rPr sz="1850" spc="15" dirty="0">
                <a:latin typeface="DejaVu Serif"/>
                <a:cs typeface="DejaVu Serif"/>
              </a:rPr>
              <a:t>'s </a:t>
            </a:r>
            <a:r>
              <a:rPr sz="1850" dirty="0">
                <a:latin typeface="DejaVu Serif"/>
                <a:cs typeface="DejaVu Serif"/>
              </a:rPr>
              <a:t>suffix </a:t>
            </a:r>
            <a:r>
              <a:rPr sz="1850" spc="10" dirty="0">
                <a:latin typeface="DejaVu Serif"/>
                <a:cs typeface="DejaVu Serif"/>
              </a:rPr>
              <a:t>link points </a:t>
            </a:r>
            <a:r>
              <a:rPr sz="1850" spc="5" dirty="0">
                <a:latin typeface="DejaVu Serif"/>
                <a:cs typeface="DejaVu Serif"/>
              </a:rPr>
              <a:t>to</a:t>
            </a:r>
            <a:r>
              <a:rPr sz="1850" spc="135" dirty="0">
                <a:latin typeface="DejaVu Serif"/>
                <a:cs typeface="DejaVu Serif"/>
              </a:rPr>
              <a:t> </a:t>
            </a:r>
            <a:r>
              <a:rPr sz="1850" i="1" spc="15" dirty="0">
                <a:latin typeface="DejaVu Serif"/>
                <a:cs typeface="DejaVu Serif"/>
              </a:rPr>
              <a:t>xa</a:t>
            </a:r>
            <a:r>
              <a:rPr sz="1850" spc="15" dirty="0">
                <a:latin typeface="DejaVu Serif"/>
                <a:cs typeface="DejaVu Serif"/>
              </a:rPr>
              <a:t>.</a:t>
            </a:r>
            <a:endParaRPr sz="18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50" spc="15" dirty="0">
                <a:latin typeface="DejaVu Serif"/>
                <a:cs typeface="DejaVu Serif"/>
              </a:rPr>
              <a:t>Otherwise, </a:t>
            </a:r>
            <a:r>
              <a:rPr sz="1850" spc="5" dirty="0">
                <a:latin typeface="DejaVu Serif"/>
                <a:cs typeface="DejaVu Serif"/>
              </a:rPr>
              <a:t>if </a:t>
            </a:r>
            <a:r>
              <a:rPr sz="1850" i="1" spc="10" dirty="0">
                <a:latin typeface="DejaVu Serif"/>
                <a:cs typeface="DejaVu Serif"/>
              </a:rPr>
              <a:t>x </a:t>
            </a:r>
            <a:r>
              <a:rPr sz="1850" spc="5" dirty="0">
                <a:latin typeface="DejaVu Serif"/>
                <a:cs typeface="DejaVu Serif"/>
              </a:rPr>
              <a:t>is </a:t>
            </a:r>
            <a:r>
              <a:rPr sz="1850" spc="10" dirty="0">
                <a:latin typeface="DejaVu Serif"/>
                <a:cs typeface="DejaVu Serif"/>
              </a:rPr>
              <a:t>the root </a:t>
            </a:r>
            <a:r>
              <a:rPr sz="1850" spc="15" dirty="0">
                <a:latin typeface="DejaVu Serif"/>
                <a:cs typeface="DejaVu Serif"/>
              </a:rPr>
              <a:t>node, </a:t>
            </a:r>
            <a:r>
              <a:rPr sz="1850" i="1" spc="15" dirty="0">
                <a:latin typeface="DejaVu Serif"/>
                <a:cs typeface="DejaVu Serif"/>
              </a:rPr>
              <a:t>wa</a:t>
            </a:r>
            <a:r>
              <a:rPr sz="1850" spc="15" dirty="0">
                <a:latin typeface="DejaVu Serif"/>
                <a:cs typeface="DejaVu Serif"/>
              </a:rPr>
              <a:t>'s </a:t>
            </a:r>
            <a:r>
              <a:rPr sz="1850" dirty="0">
                <a:latin typeface="DejaVu Serif"/>
                <a:cs typeface="DejaVu Serif"/>
              </a:rPr>
              <a:t>suffix </a:t>
            </a:r>
            <a:r>
              <a:rPr sz="1850" spc="5" dirty="0">
                <a:latin typeface="DejaVu Serif"/>
                <a:cs typeface="DejaVu Serif"/>
              </a:rPr>
              <a:t>link </a:t>
            </a:r>
            <a:r>
              <a:rPr sz="1850" spc="10" dirty="0">
                <a:latin typeface="DejaVu Serif"/>
                <a:cs typeface="DejaVu Serif"/>
              </a:rPr>
              <a:t>points to the</a:t>
            </a:r>
            <a:r>
              <a:rPr sz="1850" spc="190" dirty="0">
                <a:latin typeface="DejaVu Serif"/>
                <a:cs typeface="DejaVu Serif"/>
              </a:rPr>
              <a:t> </a:t>
            </a:r>
            <a:r>
              <a:rPr sz="1850" spc="10" dirty="0">
                <a:latin typeface="DejaVu Serif"/>
                <a:cs typeface="DejaVu Serif"/>
              </a:rPr>
              <a:t>root.</a:t>
            </a:r>
            <a:endParaRPr sz="1850">
              <a:latin typeface="DejaVu Serif"/>
              <a:cs typeface="DejaVu Serif"/>
            </a:endParaRPr>
          </a:p>
          <a:p>
            <a:pPr marL="12700" marR="686435">
              <a:lnSpc>
                <a:spcPts val="2210"/>
              </a:lnSpc>
              <a:spcBef>
                <a:spcPts val="730"/>
              </a:spcBef>
            </a:pPr>
            <a:r>
              <a:rPr sz="1850" spc="15" dirty="0">
                <a:latin typeface="DejaVu Serif"/>
                <a:cs typeface="DejaVu Serif"/>
              </a:rPr>
              <a:t>Otherwise, set </a:t>
            </a:r>
            <a:r>
              <a:rPr sz="1850" i="1" spc="10" dirty="0">
                <a:latin typeface="DejaVu Serif"/>
                <a:cs typeface="DejaVu Serif"/>
              </a:rPr>
              <a:t>x </a:t>
            </a:r>
            <a:r>
              <a:rPr sz="1850" spc="5" dirty="0">
                <a:latin typeface="DejaVu Serif"/>
                <a:cs typeface="DejaVu Serif"/>
              </a:rPr>
              <a:t>to </a:t>
            </a:r>
            <a:r>
              <a:rPr sz="1850" spc="10" dirty="0">
                <a:latin typeface="DejaVu Serif"/>
                <a:cs typeface="DejaVu Serif"/>
              </a:rPr>
              <a:t>the </a:t>
            </a:r>
            <a:r>
              <a:rPr sz="1850" spc="15" dirty="0">
                <a:latin typeface="DejaVu Serif"/>
                <a:cs typeface="DejaVu Serif"/>
              </a:rPr>
              <a:t>node </a:t>
            </a:r>
            <a:r>
              <a:rPr sz="1850" spc="10" dirty="0">
                <a:latin typeface="DejaVu Serif"/>
                <a:cs typeface="DejaVu Serif"/>
              </a:rPr>
              <a:t>pointed at </a:t>
            </a:r>
            <a:r>
              <a:rPr sz="1850" spc="15" dirty="0">
                <a:latin typeface="DejaVu Serif"/>
                <a:cs typeface="DejaVu Serif"/>
              </a:rPr>
              <a:t>by </a:t>
            </a:r>
            <a:r>
              <a:rPr sz="1850" i="1" spc="10" dirty="0">
                <a:latin typeface="DejaVu Serif"/>
                <a:cs typeface="DejaVu Serif"/>
              </a:rPr>
              <a:t>x</a:t>
            </a:r>
            <a:r>
              <a:rPr sz="1850" spc="10" dirty="0">
                <a:latin typeface="DejaVu Serif"/>
                <a:cs typeface="DejaVu Serif"/>
              </a:rPr>
              <a:t>'s </a:t>
            </a:r>
            <a:r>
              <a:rPr sz="1850" dirty="0">
                <a:latin typeface="DejaVu Serif"/>
                <a:cs typeface="DejaVu Serif"/>
              </a:rPr>
              <a:t>suffix </a:t>
            </a:r>
            <a:r>
              <a:rPr sz="1850" spc="5" dirty="0">
                <a:latin typeface="DejaVu Serif"/>
                <a:cs typeface="DejaVu Serif"/>
              </a:rPr>
              <a:t>link </a:t>
            </a:r>
            <a:r>
              <a:rPr sz="1850" spc="15" dirty="0">
                <a:latin typeface="DejaVu Serif"/>
                <a:cs typeface="DejaVu Serif"/>
              </a:rPr>
              <a:t>and  repeat.</a:t>
            </a:r>
            <a:endParaRPr sz="1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8839" y="554990"/>
            <a:ext cx="5775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Analyzing</a:t>
            </a:r>
            <a:r>
              <a:rPr sz="4400" spc="-60" dirty="0"/>
              <a:t> </a:t>
            </a:r>
            <a:r>
              <a:rPr sz="4400" spc="-20" dirty="0"/>
              <a:t>Efficiency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8009" y="185673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009" y="286638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09" y="472694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009" y="573659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300" y="1732279"/>
            <a:ext cx="8555355" cy="43408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261620">
              <a:lnSpc>
                <a:spcPts val="3350"/>
              </a:lnSpc>
              <a:spcBef>
                <a:spcPts val="270"/>
              </a:spcBef>
            </a:pPr>
            <a:r>
              <a:rPr sz="2850" dirty="0">
                <a:latin typeface="DejaVu Serif"/>
                <a:cs typeface="DejaVu Serif"/>
              </a:rPr>
              <a:t>How </a:t>
            </a:r>
            <a:r>
              <a:rPr sz="2850" spc="5" dirty="0">
                <a:latin typeface="DejaVu Serif"/>
                <a:cs typeface="DejaVu Serif"/>
              </a:rPr>
              <a:t>much </a:t>
            </a:r>
            <a:r>
              <a:rPr sz="2850" dirty="0">
                <a:latin typeface="DejaVu Serif"/>
                <a:cs typeface="DejaVu Serif"/>
              </a:rPr>
              <a:t>time </a:t>
            </a:r>
            <a:r>
              <a:rPr sz="2850" spc="5" dirty="0">
                <a:latin typeface="DejaVu Serif"/>
                <a:cs typeface="DejaVu Serif"/>
              </a:rPr>
              <a:t>does </a:t>
            </a:r>
            <a:r>
              <a:rPr sz="2850" spc="-5" dirty="0">
                <a:latin typeface="DejaVu Serif"/>
                <a:cs typeface="DejaVu Serif"/>
              </a:rPr>
              <a:t>it </a:t>
            </a:r>
            <a:r>
              <a:rPr sz="2850" dirty="0">
                <a:latin typeface="DejaVu Serif"/>
                <a:cs typeface="DejaVu Serif"/>
              </a:rPr>
              <a:t>take </a:t>
            </a:r>
            <a:r>
              <a:rPr sz="2850" spc="5" dirty="0">
                <a:latin typeface="DejaVu Serif"/>
                <a:cs typeface="DejaVu Serif"/>
              </a:rPr>
              <a:t>to </a:t>
            </a:r>
            <a:r>
              <a:rPr sz="2850" dirty="0">
                <a:latin typeface="DejaVu Serif"/>
                <a:cs typeface="DejaVu Serif"/>
              </a:rPr>
              <a:t>actually build  </a:t>
            </a:r>
            <a:r>
              <a:rPr sz="2850" spc="-5" dirty="0">
                <a:latin typeface="DejaVu Serif"/>
                <a:cs typeface="DejaVu Serif"/>
              </a:rPr>
              <a:t>all </a:t>
            </a:r>
            <a:r>
              <a:rPr sz="2850" spc="5" dirty="0">
                <a:latin typeface="DejaVu Serif"/>
                <a:cs typeface="DejaVu Serif"/>
              </a:rPr>
              <a:t>the </a:t>
            </a:r>
            <a:r>
              <a:rPr sz="2850" spc="-15" dirty="0">
                <a:latin typeface="DejaVu Serif"/>
                <a:cs typeface="DejaVu Serif"/>
              </a:rPr>
              <a:t>suffix</a:t>
            </a:r>
            <a:r>
              <a:rPr sz="2850" spc="1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links?</a:t>
            </a:r>
            <a:endParaRPr sz="2850">
              <a:latin typeface="DejaVu Serif"/>
              <a:cs typeface="DejaVu Serif"/>
            </a:endParaRPr>
          </a:p>
          <a:p>
            <a:pPr marL="12700" marR="147320">
              <a:lnSpc>
                <a:spcPct val="97900"/>
              </a:lnSpc>
              <a:spcBef>
                <a:spcPts val="1160"/>
              </a:spcBef>
            </a:pPr>
            <a:r>
              <a:rPr sz="2850" spc="5" dirty="0">
                <a:latin typeface="DejaVu Serif"/>
                <a:cs typeface="DejaVu Serif"/>
              </a:rPr>
              <a:t>When </a:t>
            </a:r>
            <a:r>
              <a:rPr sz="2850" spc="-15" dirty="0">
                <a:latin typeface="DejaVu Serif"/>
                <a:cs typeface="DejaVu Serif"/>
              </a:rPr>
              <a:t>filling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any individual </a:t>
            </a:r>
            <a:r>
              <a:rPr sz="2850" spc="-15" dirty="0">
                <a:latin typeface="DejaVu Serif"/>
                <a:cs typeface="DejaVu Serif"/>
              </a:rPr>
              <a:t>suffix </a:t>
            </a:r>
            <a:r>
              <a:rPr sz="2850" dirty="0">
                <a:latin typeface="DejaVu Serif"/>
                <a:cs typeface="DejaVu Serif"/>
              </a:rPr>
              <a:t>link, </a:t>
            </a:r>
            <a:r>
              <a:rPr sz="2850" spc="5" dirty="0">
                <a:latin typeface="DejaVu Serif"/>
                <a:cs typeface="DejaVu Serif"/>
              </a:rPr>
              <a:t>we  </a:t>
            </a:r>
            <a:r>
              <a:rPr sz="2850" dirty="0">
                <a:latin typeface="DejaVu Serif"/>
                <a:cs typeface="DejaVu Serif"/>
              </a:rPr>
              <a:t>might have to keep walking </a:t>
            </a:r>
            <a:r>
              <a:rPr sz="2850" spc="5" dirty="0">
                <a:latin typeface="DejaVu Serif"/>
                <a:cs typeface="DejaVu Serif"/>
              </a:rPr>
              <a:t>backwards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the  trie following </a:t>
            </a:r>
            <a:r>
              <a:rPr sz="2850" spc="-15" dirty="0">
                <a:latin typeface="DejaVu Serif"/>
                <a:cs typeface="DejaVu Serif"/>
              </a:rPr>
              <a:t>suffix </a:t>
            </a:r>
            <a:r>
              <a:rPr sz="2850" dirty="0">
                <a:latin typeface="DejaVu Serif"/>
                <a:cs typeface="DejaVu Serif"/>
              </a:rPr>
              <a:t>links repeatedly while  searching for a place </a:t>
            </a:r>
            <a:r>
              <a:rPr sz="2850" spc="5" dirty="0">
                <a:latin typeface="DejaVu Serif"/>
                <a:cs typeface="DejaVu Serif"/>
              </a:rPr>
              <a:t>to</a:t>
            </a:r>
            <a:r>
              <a:rPr sz="2850" spc="1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extend.</a:t>
            </a:r>
            <a:endParaRPr sz="2850">
              <a:latin typeface="DejaVu Serif"/>
              <a:cs typeface="DejaVu Serif"/>
            </a:endParaRPr>
          </a:p>
          <a:p>
            <a:pPr marL="12700" marR="5080">
              <a:lnSpc>
                <a:spcPts val="3350"/>
              </a:lnSpc>
              <a:spcBef>
                <a:spcPts val="1360"/>
              </a:spcBef>
            </a:pPr>
            <a:r>
              <a:rPr sz="2850" spc="-30" dirty="0">
                <a:latin typeface="DejaVu Serif"/>
                <a:cs typeface="DejaVu Serif"/>
              </a:rPr>
              <a:t>Intuitively, </a:t>
            </a:r>
            <a:r>
              <a:rPr sz="2850" spc="-5" dirty="0">
                <a:latin typeface="DejaVu Serif"/>
                <a:cs typeface="DejaVu Serif"/>
              </a:rPr>
              <a:t>it </a:t>
            </a:r>
            <a:r>
              <a:rPr sz="2850" dirty="0">
                <a:latin typeface="DejaVu Serif"/>
                <a:cs typeface="DejaVu Serif"/>
              </a:rPr>
              <a:t>seems like </a:t>
            </a:r>
            <a:r>
              <a:rPr sz="2850" spc="-5" dirty="0">
                <a:latin typeface="DejaVu Serif"/>
                <a:cs typeface="DejaVu Serif"/>
              </a:rPr>
              <a:t>it </a:t>
            </a:r>
            <a:r>
              <a:rPr sz="2850" spc="5" dirty="0">
                <a:latin typeface="DejaVu Serif"/>
                <a:cs typeface="DejaVu Serif"/>
              </a:rPr>
              <a:t>should </a:t>
            </a:r>
            <a:r>
              <a:rPr sz="2850" dirty="0">
                <a:latin typeface="DejaVu Serif"/>
                <a:cs typeface="DejaVu Serif"/>
              </a:rPr>
              <a:t>be quadratic 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the length </a:t>
            </a:r>
            <a:r>
              <a:rPr sz="2850" spc="5" dirty="0">
                <a:latin typeface="DejaVu Serif"/>
                <a:cs typeface="DejaVu Serif"/>
              </a:rPr>
              <a:t>of </a:t>
            </a:r>
            <a:r>
              <a:rPr sz="2850" dirty="0">
                <a:latin typeface="DejaVu Serif"/>
                <a:cs typeface="DejaVu Serif"/>
              </a:rPr>
              <a:t>the longest string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the</a:t>
            </a:r>
            <a:r>
              <a:rPr sz="2850" spc="40" dirty="0">
                <a:latin typeface="DejaVu Serif"/>
                <a:cs typeface="DejaVu Serif"/>
              </a:rPr>
              <a:t> </a:t>
            </a:r>
            <a:r>
              <a:rPr sz="2850" spc="25" dirty="0">
                <a:latin typeface="DejaVu Serif"/>
                <a:cs typeface="DejaVu Serif"/>
              </a:rPr>
              <a:t>trie.</a:t>
            </a:r>
            <a:endParaRPr sz="28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50" spc="-5" dirty="0">
                <a:latin typeface="DejaVu Serif"/>
                <a:cs typeface="DejaVu Serif"/>
              </a:rPr>
              <a:t>Is </a:t>
            </a:r>
            <a:r>
              <a:rPr sz="2850" dirty="0">
                <a:latin typeface="DejaVu Serif"/>
                <a:cs typeface="DejaVu Serif"/>
              </a:rPr>
              <a:t>that </a:t>
            </a:r>
            <a:r>
              <a:rPr sz="2850" spc="5" dirty="0">
                <a:latin typeface="DejaVu Serif"/>
                <a:cs typeface="DejaVu Serif"/>
              </a:rPr>
              <a:t>bound</a:t>
            </a:r>
            <a:r>
              <a:rPr sz="2850" spc="20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tight?</a:t>
            </a:r>
            <a:endParaRPr sz="2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8839" y="554990"/>
            <a:ext cx="5775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Analyzing</a:t>
            </a:r>
            <a:r>
              <a:rPr sz="4400" spc="-60" dirty="0"/>
              <a:t> </a:t>
            </a:r>
            <a:r>
              <a:rPr sz="4400" spc="-20" dirty="0"/>
              <a:t>Efficiency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707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8615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3550"/>
            <a:ext cx="8601075" cy="35598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171575">
              <a:lnSpc>
                <a:spcPts val="3760"/>
              </a:lnSpc>
              <a:spcBef>
                <a:spcPts val="290"/>
              </a:spcBef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Claim: </a:t>
            </a:r>
            <a:r>
              <a:rPr sz="3200" spc="-5" dirty="0">
                <a:latin typeface="DejaVu Serif"/>
                <a:cs typeface="DejaVu Serif"/>
              </a:rPr>
              <a:t>The previously-described  algorithm for computing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links  takes time </a:t>
            </a:r>
            <a:r>
              <a:rPr sz="3200" dirty="0">
                <a:latin typeface="DejaVu Serif"/>
                <a:cs typeface="DejaVu Serif"/>
              </a:rPr>
              <a:t>O(</a:t>
            </a:r>
            <a:r>
              <a:rPr sz="3200" i="1" dirty="0">
                <a:latin typeface="DejaVu Serif"/>
                <a:cs typeface="DejaVu Serif"/>
              </a:rPr>
              <a:t>n</a:t>
            </a:r>
            <a:r>
              <a:rPr sz="3200" dirty="0">
                <a:latin typeface="DejaVu Serif"/>
                <a:cs typeface="DejaVu Serif"/>
              </a:rPr>
              <a:t>).</a:t>
            </a:r>
            <a:endParaRPr sz="3200">
              <a:latin typeface="DejaVu Serif"/>
              <a:cs typeface="DejaVu Serif"/>
            </a:endParaRPr>
          </a:p>
          <a:p>
            <a:pPr marL="12700" marR="5080">
              <a:lnSpc>
                <a:spcPct val="97800"/>
              </a:lnSpc>
              <a:spcBef>
                <a:spcPts val="1335"/>
              </a:spcBef>
              <a:tabLst>
                <a:tab pos="2496185" algn="l"/>
              </a:tabLst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Intuition: </a:t>
            </a:r>
            <a:r>
              <a:rPr sz="3200" spc="-35" dirty="0">
                <a:latin typeface="DejaVu Serif"/>
                <a:cs typeface="DejaVu Serif"/>
              </a:rPr>
              <a:t>Focus </a:t>
            </a:r>
            <a:r>
              <a:rPr sz="3200" dirty="0">
                <a:latin typeface="DejaVu Serif"/>
                <a:cs typeface="DejaVu Serif"/>
              </a:rPr>
              <a:t>on </a:t>
            </a:r>
            <a:r>
              <a:rPr sz="3200" spc="-5" dirty="0">
                <a:latin typeface="DejaVu Serif"/>
                <a:cs typeface="DejaVu Serif"/>
              </a:rPr>
              <a:t>any </a:t>
            </a:r>
            <a:r>
              <a:rPr sz="3200" dirty="0">
                <a:latin typeface="DejaVu Serif"/>
                <a:cs typeface="DejaVu Serif"/>
              </a:rPr>
              <a:t>one </a:t>
            </a:r>
            <a:r>
              <a:rPr sz="3200" spc="-5" dirty="0">
                <a:latin typeface="DejaVu Serif"/>
                <a:cs typeface="DejaVu Serif"/>
              </a:rPr>
              <a:t>word in the  trie.</a:t>
            </a:r>
            <a:r>
              <a:rPr sz="3200" spc="1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As</a:t>
            </a:r>
            <a:r>
              <a:rPr sz="3200" spc="1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you	add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links, keep track of  the depth of the node pointed at by </a:t>
            </a:r>
            <a:r>
              <a:rPr sz="3200" spc="-10" dirty="0">
                <a:latin typeface="DejaVu Serif"/>
                <a:cs typeface="DejaVu Serif"/>
              </a:rPr>
              <a:t>the  </a:t>
            </a:r>
            <a:r>
              <a:rPr sz="3200" dirty="0">
                <a:latin typeface="DejaVu Serif"/>
                <a:cs typeface="DejaVu Serif"/>
              </a:rPr>
              <a:t>current </a:t>
            </a:r>
            <a:r>
              <a:rPr sz="3200" spc="-5" dirty="0">
                <a:latin typeface="DejaVu Serif"/>
                <a:cs typeface="DejaVu Serif"/>
              </a:rPr>
              <a:t>node's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link.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733550" y="5231129"/>
            <a:ext cx="2180590" cy="107696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581150">
              <a:lnSpc>
                <a:spcPct val="100000"/>
              </a:lnSpc>
              <a:spcBef>
                <a:spcPts val="1260"/>
              </a:spcBef>
              <a:tabLst>
                <a:tab pos="1847214" algn="l"/>
                <a:tab pos="216725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90"/>
                </a:move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79"/>
                </a:lnTo>
                <a:lnTo>
                  <a:pt x="219709" y="360679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781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79"/>
                </a:lnTo>
                <a:lnTo>
                  <a:pt x="0" y="360679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46250" y="553466"/>
            <a:ext cx="33591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tabLst>
                <a:tab pos="3206115" algn="l"/>
              </a:tabLst>
            </a:pPr>
            <a:r>
              <a:rPr sz="2400" dirty="0">
                <a:latin typeface="SimSun"/>
                <a:cs typeface="SimSun"/>
              </a:rPr>
              <a:t>t	e</a:t>
            </a:r>
            <a:endParaRPr sz="240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" y="228600"/>
            <a:ext cx="9601200" cy="7086600"/>
          </a:xfrm>
          <a:custGeom>
            <a:avLst/>
            <a:gdLst/>
            <a:ahLst/>
            <a:cxnLst/>
            <a:rect l="l" t="t" r="r" b="b"/>
            <a:pathLst>
              <a:path w="9601200" h="7086600">
                <a:moveTo>
                  <a:pt x="9601200" y="0"/>
                </a:moveTo>
                <a:lnTo>
                  <a:pt x="0" y="0"/>
                </a:lnTo>
                <a:lnTo>
                  <a:pt x="0" y="7086600"/>
                </a:lnTo>
                <a:lnTo>
                  <a:pt x="9601200" y="7086600"/>
                </a:lnTo>
                <a:lnTo>
                  <a:pt x="96012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025650" y="3859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070" y="554990"/>
            <a:ext cx="6666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Construction</a:t>
            </a:r>
            <a:r>
              <a:rPr sz="4400" spc="-75" dirty="0"/>
              <a:t> </a:t>
            </a:r>
            <a:r>
              <a:rPr sz="4400" spc="-20" dirty="0"/>
              <a:t>Efficiency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75309" y="184403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309" y="27266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07340" marR="5080">
              <a:lnSpc>
                <a:spcPts val="2920"/>
              </a:lnSpc>
              <a:spcBef>
                <a:spcPts val="260"/>
              </a:spcBef>
            </a:pPr>
            <a:r>
              <a:rPr spc="-30" dirty="0"/>
              <a:t>Focus </a:t>
            </a:r>
            <a:r>
              <a:rPr dirty="0"/>
              <a:t>on the time to </a:t>
            </a:r>
            <a:r>
              <a:rPr spc="-20" dirty="0"/>
              <a:t>fill </a:t>
            </a:r>
            <a:r>
              <a:rPr spc="-5" dirty="0"/>
              <a:t>in </a:t>
            </a:r>
            <a:r>
              <a:rPr dirty="0"/>
              <a:t>the </a:t>
            </a:r>
            <a:r>
              <a:rPr spc="-15" dirty="0"/>
              <a:t>suffix </a:t>
            </a:r>
            <a:r>
              <a:rPr dirty="0"/>
              <a:t>links for a </a:t>
            </a:r>
            <a:r>
              <a:rPr spc="-5" dirty="0"/>
              <a:t>single  </a:t>
            </a:r>
            <a:r>
              <a:rPr dirty="0"/>
              <a:t>pattern of length</a:t>
            </a:r>
            <a:r>
              <a:rPr spc="30" dirty="0"/>
              <a:t> </a:t>
            </a:r>
            <a:r>
              <a:rPr i="1" dirty="0">
                <a:latin typeface="DejaVu Serif"/>
                <a:cs typeface="DejaVu Serif"/>
              </a:rPr>
              <a:t>h</a:t>
            </a:r>
            <a:r>
              <a:rPr dirty="0"/>
              <a:t>.</a:t>
            </a:r>
          </a:p>
          <a:p>
            <a:pPr marL="307340" marR="71120">
              <a:lnSpc>
                <a:spcPts val="2920"/>
              </a:lnSpc>
              <a:spcBef>
                <a:spcPts val="1125"/>
              </a:spcBef>
            </a:pPr>
            <a:r>
              <a:rPr dirty="0"/>
              <a:t>The gold node (where the previous </a:t>
            </a:r>
            <a:r>
              <a:rPr spc="-15" dirty="0"/>
              <a:t>suffix </a:t>
            </a:r>
            <a:r>
              <a:rPr spc="-5" dirty="0"/>
              <a:t>link </a:t>
            </a:r>
            <a:r>
              <a:rPr dirty="0"/>
              <a:t>points)  begins at the root. </a:t>
            </a:r>
            <a:r>
              <a:rPr spc="-25" dirty="0"/>
              <a:t>At </a:t>
            </a:r>
            <a:r>
              <a:rPr dirty="0"/>
              <a:t>each </a:t>
            </a:r>
            <a:r>
              <a:rPr spc="-5" dirty="0"/>
              <a:t>step, </a:t>
            </a:r>
            <a:r>
              <a:rPr dirty="0"/>
              <a:t>the gold</a:t>
            </a:r>
            <a:r>
              <a:rPr spc="-10" dirty="0"/>
              <a:t> </a:t>
            </a:r>
            <a:r>
              <a:rPr dirty="0"/>
              <a:t>node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" y="359918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130" y="403352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4589" y="3400806"/>
            <a:ext cx="6247765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sz="2200" spc="-15" dirty="0">
                <a:latin typeface="DejaVu Serif"/>
                <a:cs typeface="DejaVu Serif"/>
              </a:rPr>
              <a:t>takes some number </a:t>
            </a:r>
            <a:r>
              <a:rPr sz="2200" spc="-10" dirty="0">
                <a:latin typeface="DejaVu Serif"/>
                <a:cs typeface="DejaVu Serif"/>
              </a:rPr>
              <a:t>of steps backward, </a:t>
            </a:r>
            <a:r>
              <a:rPr sz="2200" spc="-15" dirty="0">
                <a:latin typeface="DejaVu Serif"/>
                <a:cs typeface="DejaVu Serif"/>
              </a:rPr>
              <a:t>then  takes </a:t>
            </a:r>
            <a:r>
              <a:rPr sz="2200" spc="-10" dirty="0">
                <a:latin typeface="DejaVu Serif"/>
                <a:cs typeface="DejaVu Serif"/>
              </a:rPr>
              <a:t>at </a:t>
            </a:r>
            <a:r>
              <a:rPr sz="2200" spc="-15" dirty="0">
                <a:latin typeface="DejaVu Serif"/>
                <a:cs typeface="DejaVu Serif"/>
              </a:rPr>
              <a:t>most </a:t>
            </a:r>
            <a:r>
              <a:rPr sz="2200" spc="-10" dirty="0">
                <a:latin typeface="DejaVu Serif"/>
                <a:cs typeface="DejaVu Serif"/>
              </a:rPr>
              <a:t>one </a:t>
            </a:r>
            <a:r>
              <a:rPr sz="2200" spc="-15" dirty="0">
                <a:latin typeface="DejaVu Serif"/>
                <a:cs typeface="DejaVu Serif"/>
              </a:rPr>
              <a:t>step </a:t>
            </a:r>
            <a:r>
              <a:rPr sz="2200" spc="-10" dirty="0">
                <a:latin typeface="DejaVu Serif"/>
                <a:cs typeface="DejaVu Serif"/>
              </a:rPr>
              <a:t>forward.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09" y="448182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309" y="57365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309" y="6623050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8039" y="4372609"/>
            <a:ext cx="8717915" cy="25501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54"/>
              </a:spcBef>
            </a:pPr>
            <a:r>
              <a:rPr sz="2500" dirty="0">
                <a:latin typeface="DejaVu Serif"/>
                <a:cs typeface="DejaVu Serif"/>
              </a:rPr>
              <a:t>The gold node cannot take more steps backward </a:t>
            </a:r>
            <a:r>
              <a:rPr sz="2500" spc="-5" dirty="0">
                <a:latin typeface="DejaVu Serif"/>
                <a:cs typeface="DejaVu Serif"/>
              </a:rPr>
              <a:t>than  </a:t>
            </a:r>
            <a:r>
              <a:rPr sz="2500" dirty="0">
                <a:latin typeface="DejaVu Serif"/>
                <a:cs typeface="DejaVu Serif"/>
              </a:rPr>
              <a:t>forward. Therefore, across the entire construction,  the gold node takes at most </a:t>
            </a:r>
            <a:r>
              <a:rPr sz="2500" i="1" dirty="0">
                <a:latin typeface="DejaVu Serif"/>
                <a:cs typeface="DejaVu Serif"/>
              </a:rPr>
              <a:t>h </a:t>
            </a:r>
            <a:r>
              <a:rPr sz="2500" dirty="0">
                <a:latin typeface="DejaVu Serif"/>
                <a:cs typeface="DejaVu Serif"/>
              </a:rPr>
              <a:t>steps</a:t>
            </a:r>
            <a:r>
              <a:rPr sz="2500" spc="15" dirty="0">
                <a:latin typeface="DejaVu Serif"/>
                <a:cs typeface="DejaVu Serif"/>
              </a:rPr>
              <a:t> </a:t>
            </a:r>
            <a:r>
              <a:rPr sz="2500" dirty="0">
                <a:latin typeface="DejaVu Serif"/>
                <a:cs typeface="DejaVu Serif"/>
              </a:rPr>
              <a:t>backward.</a:t>
            </a:r>
            <a:endParaRPr sz="2500">
              <a:latin typeface="DejaVu Serif"/>
              <a:cs typeface="DejaVu Serif"/>
            </a:endParaRPr>
          </a:p>
          <a:p>
            <a:pPr marL="12700" marR="838835">
              <a:lnSpc>
                <a:spcPts val="2920"/>
              </a:lnSpc>
              <a:spcBef>
                <a:spcPts val="1105"/>
              </a:spcBef>
            </a:pPr>
            <a:r>
              <a:rPr sz="2500" spc="-40" dirty="0">
                <a:latin typeface="DejaVu Serif"/>
                <a:cs typeface="DejaVu Serif"/>
              </a:rPr>
              <a:t>Total </a:t>
            </a:r>
            <a:r>
              <a:rPr sz="2500" dirty="0">
                <a:latin typeface="DejaVu Serif"/>
                <a:cs typeface="DejaVu Serif"/>
              </a:rPr>
              <a:t>time required to construct </a:t>
            </a:r>
            <a:r>
              <a:rPr sz="2500" spc="-15" dirty="0">
                <a:latin typeface="DejaVu Serif"/>
                <a:cs typeface="DejaVu Serif"/>
              </a:rPr>
              <a:t>suffix </a:t>
            </a:r>
            <a:r>
              <a:rPr sz="2500" dirty="0">
                <a:latin typeface="DejaVu Serif"/>
                <a:cs typeface="DejaVu Serif"/>
              </a:rPr>
              <a:t>links for a  pattern of length </a:t>
            </a:r>
            <a:r>
              <a:rPr sz="2500" i="1" dirty="0">
                <a:latin typeface="DejaVu Serif"/>
                <a:cs typeface="DejaVu Serif"/>
              </a:rPr>
              <a:t>h</a:t>
            </a:r>
            <a:r>
              <a:rPr sz="2500" dirty="0">
                <a:latin typeface="DejaVu Serif"/>
                <a:cs typeface="DejaVu Serif"/>
              </a:rPr>
              <a:t>:</a:t>
            </a:r>
            <a:r>
              <a:rPr sz="2500" spc="20" dirty="0">
                <a:latin typeface="DejaVu Serif"/>
                <a:cs typeface="DejaVu Serif"/>
              </a:rPr>
              <a:t> </a:t>
            </a:r>
            <a:r>
              <a:rPr sz="2500" dirty="0">
                <a:latin typeface="DejaVu Serif"/>
                <a:cs typeface="DejaVu Serif"/>
              </a:rPr>
              <a:t>O(</a:t>
            </a:r>
            <a:r>
              <a:rPr sz="2500" i="1" dirty="0">
                <a:latin typeface="DejaVu Serif"/>
                <a:cs typeface="DejaVu Serif"/>
              </a:rPr>
              <a:t>h</a:t>
            </a:r>
            <a:r>
              <a:rPr sz="2500" dirty="0">
                <a:latin typeface="DejaVu Serif"/>
                <a:cs typeface="DejaVu Serif"/>
              </a:rPr>
              <a:t>).</a:t>
            </a:r>
            <a:endParaRPr sz="25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500" spc="-40" dirty="0">
                <a:latin typeface="DejaVu Serif"/>
                <a:cs typeface="DejaVu Serif"/>
              </a:rPr>
              <a:t>Total </a:t>
            </a:r>
            <a:r>
              <a:rPr sz="2500" dirty="0">
                <a:latin typeface="DejaVu Serif"/>
                <a:cs typeface="DejaVu Serif"/>
              </a:rPr>
              <a:t>time required to construct </a:t>
            </a:r>
            <a:r>
              <a:rPr sz="2500" i="1" dirty="0">
                <a:latin typeface="DejaVu Serif"/>
                <a:cs typeface="DejaVu Serif"/>
              </a:rPr>
              <a:t>all </a:t>
            </a:r>
            <a:r>
              <a:rPr sz="2500" spc="-15" dirty="0">
                <a:latin typeface="DejaVu Serif"/>
                <a:cs typeface="DejaVu Serif"/>
              </a:rPr>
              <a:t>suffix </a:t>
            </a:r>
            <a:r>
              <a:rPr sz="2500" dirty="0">
                <a:latin typeface="DejaVu Serif"/>
                <a:cs typeface="DejaVu Serif"/>
              </a:rPr>
              <a:t>links:</a:t>
            </a:r>
            <a:r>
              <a:rPr sz="2500" spc="65" dirty="0">
                <a:latin typeface="DejaVu Serif"/>
                <a:cs typeface="DejaVu Serif"/>
              </a:rPr>
              <a:t> </a:t>
            </a:r>
            <a:r>
              <a:rPr sz="2500" b="1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2500" b="1" i="1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500" b="1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500" dirty="0">
                <a:latin typeface="DejaVu Serif"/>
                <a:cs typeface="DejaVu Serif"/>
              </a:rPr>
              <a:t>.</a:t>
            </a:r>
            <a:endParaRPr sz="25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500" y="3186429"/>
            <a:ext cx="51193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Computing Output</a:t>
            </a:r>
            <a:r>
              <a:rPr spc="-75" dirty="0"/>
              <a:t> </a:t>
            </a:r>
            <a:r>
              <a:rPr spc="-5" dirty="0"/>
              <a:t>Links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49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4690" y="7316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1410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7210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5829" y="1708150"/>
            <a:ext cx="2799080" cy="3072130"/>
          </a:xfrm>
          <a:custGeom>
            <a:avLst/>
            <a:gdLst/>
            <a:ahLst/>
            <a:cxnLst/>
            <a:rect l="l" t="t" r="r" b="b"/>
            <a:pathLst>
              <a:path w="2799079" h="3072129">
                <a:moveTo>
                  <a:pt x="2799080" y="3072130"/>
                </a:moveTo>
                <a:lnTo>
                  <a:pt x="2799080" y="2406650"/>
                </a:lnTo>
                <a:lnTo>
                  <a:pt x="191770" y="0"/>
                </a:ln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00200"/>
            <a:ext cx="172720" cy="217170"/>
          </a:xfrm>
          <a:custGeom>
            <a:avLst/>
            <a:gdLst/>
            <a:ahLst/>
            <a:cxnLst/>
            <a:rect l="l" t="t" r="r" b="b"/>
            <a:pathLst>
              <a:path w="172720" h="217169">
                <a:moveTo>
                  <a:pt x="172720" y="0"/>
                </a:moveTo>
                <a:lnTo>
                  <a:pt x="0" y="107950"/>
                </a:lnTo>
                <a:lnTo>
                  <a:pt x="172720" y="217170"/>
                </a:lnTo>
                <a:lnTo>
                  <a:pt x="17272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5829" y="1708150"/>
            <a:ext cx="2799080" cy="3072130"/>
          </a:xfrm>
          <a:custGeom>
            <a:avLst/>
            <a:gdLst/>
            <a:ahLst/>
            <a:cxnLst/>
            <a:rect l="l" t="t" r="r" b="b"/>
            <a:pathLst>
              <a:path w="2799079" h="3072129">
                <a:moveTo>
                  <a:pt x="2799080" y="3072130"/>
                </a:moveTo>
                <a:lnTo>
                  <a:pt x="2799080" y="2406650"/>
                </a:lnTo>
                <a:lnTo>
                  <a:pt x="191770" y="0"/>
                </a:ln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00200"/>
            <a:ext cx="172720" cy="217170"/>
          </a:xfrm>
          <a:custGeom>
            <a:avLst/>
            <a:gdLst/>
            <a:ahLst/>
            <a:cxnLst/>
            <a:rect l="l" t="t" r="r" b="b"/>
            <a:pathLst>
              <a:path w="172720" h="217169">
                <a:moveTo>
                  <a:pt x="172720" y="0"/>
                </a:moveTo>
                <a:lnTo>
                  <a:pt x="0" y="107950"/>
                </a:lnTo>
                <a:lnTo>
                  <a:pt x="172720" y="217170"/>
                </a:lnTo>
                <a:lnTo>
                  <a:pt x="17272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1760" y="61722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23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80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4120" y="18161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89" h="1135380">
                <a:moveTo>
                  <a:pt x="1240789" y="1135379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60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4120" y="18161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89" h="1135380">
                <a:moveTo>
                  <a:pt x="1240789" y="1135379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60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1760" y="6172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23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609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6090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232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232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804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199" y="0"/>
                </a:moveTo>
                <a:lnTo>
                  <a:pt x="0" y="0"/>
                </a:lnTo>
                <a:lnTo>
                  <a:pt x="0" y="457200"/>
                </a:lnTo>
                <a:lnTo>
                  <a:pt x="457199" y="457200"/>
                </a:lnTo>
                <a:lnTo>
                  <a:pt x="457199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804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8376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376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948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2948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7359" y="697865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8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7994" y="689736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689736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4600" y="554990"/>
            <a:ext cx="2508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90" dirty="0"/>
              <a:t> </a:t>
            </a:r>
            <a:r>
              <a:rPr sz="4400" spc="-5" dirty="0"/>
              <a:t>Idea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0010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227059" cy="30772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ts val="3750"/>
              </a:lnSpc>
              <a:spcBef>
                <a:spcPts val="300"/>
              </a:spcBef>
            </a:pPr>
            <a:r>
              <a:rPr sz="3200" spc="-5" dirty="0">
                <a:latin typeface="DejaVu Serif"/>
                <a:cs typeface="DejaVu Serif"/>
              </a:rPr>
              <a:t>Some trie nodes represent strings that  have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pattern string as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proper</a:t>
            </a:r>
            <a:r>
              <a:rPr sz="3200" spc="-25" dirty="0">
                <a:latin typeface="DejaVu Serif"/>
                <a:cs typeface="DejaVu Serif"/>
              </a:rPr>
              <a:t> </a:t>
            </a:r>
            <a:r>
              <a:rPr sz="3200" spc="-15" dirty="0">
                <a:latin typeface="DejaVu Serif"/>
                <a:cs typeface="DejaVu Serif"/>
              </a:rPr>
              <a:t>suffix.</a:t>
            </a:r>
            <a:endParaRPr sz="3200">
              <a:latin typeface="DejaVu Serif"/>
              <a:cs typeface="DejaVu Serif"/>
            </a:endParaRPr>
          </a:p>
          <a:p>
            <a:pPr marL="12700" marR="119380" algn="just">
              <a:lnSpc>
                <a:spcPct val="97800"/>
              </a:lnSpc>
              <a:spcBef>
                <a:spcPts val="1305"/>
              </a:spcBef>
            </a:pPr>
            <a:r>
              <a:rPr sz="3200" spc="-5" dirty="0">
                <a:latin typeface="DejaVu Serif"/>
                <a:cs typeface="DejaVu Serif"/>
              </a:rPr>
              <a:t>Our goal is </a:t>
            </a:r>
            <a:r>
              <a:rPr sz="3200" dirty="0">
                <a:latin typeface="DejaVu Serif"/>
                <a:cs typeface="DejaVu Serif"/>
              </a:rPr>
              <a:t>to </a:t>
            </a:r>
            <a:r>
              <a:rPr sz="3200" spc="-5" dirty="0">
                <a:latin typeface="DejaVu Serif"/>
                <a:cs typeface="DejaVu Serif"/>
              </a:rPr>
              <a:t>introduce output links so  that, </a:t>
            </a:r>
            <a:r>
              <a:rPr sz="3200" dirty="0">
                <a:latin typeface="DejaVu Serif"/>
                <a:cs typeface="DejaVu Serif"/>
              </a:rPr>
              <a:t>when </a:t>
            </a:r>
            <a:r>
              <a:rPr sz="3200" spc="-5" dirty="0">
                <a:latin typeface="DejaVu Serif"/>
                <a:cs typeface="DejaVu Serif"/>
              </a:rPr>
              <a:t>these nodes </a:t>
            </a:r>
            <a:r>
              <a:rPr sz="3200" dirty="0">
                <a:latin typeface="DejaVu Serif"/>
                <a:cs typeface="DejaVu Serif"/>
              </a:rPr>
              <a:t>are </a:t>
            </a:r>
            <a:r>
              <a:rPr sz="3200" spc="-5" dirty="0">
                <a:latin typeface="DejaVu Serif"/>
                <a:cs typeface="DejaVu Serif"/>
              </a:rPr>
              <a:t>visited, the  automaton outputs all the </a:t>
            </a:r>
            <a:r>
              <a:rPr sz="3200" spc="-15" dirty="0">
                <a:latin typeface="DejaVu Serif"/>
                <a:cs typeface="DejaVu Serif"/>
              </a:rPr>
              <a:t>suffixes </a:t>
            </a:r>
            <a:r>
              <a:rPr sz="3200" spc="-5" dirty="0">
                <a:latin typeface="DejaVu Serif"/>
                <a:cs typeface="DejaVu Serif"/>
              </a:rPr>
              <a:t>that  end </a:t>
            </a:r>
            <a:r>
              <a:rPr sz="3200" dirty="0">
                <a:latin typeface="DejaVu Serif"/>
                <a:cs typeface="DejaVu Serif"/>
              </a:rPr>
              <a:t>there.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554990"/>
            <a:ext cx="6568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Output </a:t>
            </a:r>
            <a:r>
              <a:rPr sz="4400" spc="-5" dirty="0"/>
              <a:t>Links,</a:t>
            </a:r>
            <a:r>
              <a:rPr sz="4400" spc="-70" dirty="0"/>
              <a:t> </a:t>
            </a:r>
            <a:r>
              <a:rPr sz="4400" spc="-35" dirty="0"/>
              <a:t>Formally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4359" y="1865629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731010"/>
            <a:ext cx="8472170" cy="9436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3579"/>
              </a:lnSpc>
              <a:spcBef>
                <a:spcPts val="275"/>
              </a:spcBef>
            </a:pPr>
            <a:r>
              <a:rPr sz="3050" spc="-5" dirty="0">
                <a:latin typeface="DejaVu Serif"/>
                <a:cs typeface="DejaVu Serif"/>
              </a:rPr>
              <a:t>The output </a:t>
            </a:r>
            <a:r>
              <a:rPr sz="3050" dirty="0">
                <a:latin typeface="DejaVu Serif"/>
                <a:cs typeface="DejaVu Serif"/>
              </a:rPr>
              <a:t>link </a:t>
            </a:r>
            <a:r>
              <a:rPr sz="3050" spc="-5" dirty="0">
                <a:latin typeface="DejaVu Serif"/>
                <a:cs typeface="DejaVu Serif"/>
              </a:rPr>
              <a:t>at </a:t>
            </a:r>
            <a:r>
              <a:rPr sz="3050" spc="-10" dirty="0">
                <a:latin typeface="DejaVu Serif"/>
                <a:cs typeface="DejaVu Serif"/>
              </a:rPr>
              <a:t>a </a:t>
            </a:r>
            <a:r>
              <a:rPr sz="3050" spc="-5" dirty="0">
                <a:latin typeface="DejaVu Serif"/>
                <a:cs typeface="DejaVu Serif"/>
              </a:rPr>
              <a:t>node </a:t>
            </a:r>
            <a:r>
              <a:rPr sz="3050" dirty="0">
                <a:latin typeface="DejaVu Serif"/>
                <a:cs typeface="DejaVu Serif"/>
              </a:rPr>
              <a:t>corresponding </a:t>
            </a:r>
            <a:r>
              <a:rPr sz="3050" spc="-10" dirty="0">
                <a:latin typeface="DejaVu Serif"/>
                <a:cs typeface="DejaVu Serif"/>
              </a:rPr>
              <a:t>to  a </a:t>
            </a:r>
            <a:r>
              <a:rPr sz="3050" spc="-5" dirty="0">
                <a:latin typeface="DejaVu Serif"/>
                <a:cs typeface="DejaVu Serif"/>
              </a:rPr>
              <a:t>string </a:t>
            </a:r>
            <a:r>
              <a:rPr sz="3050" i="1" spc="-10" dirty="0">
                <a:latin typeface="DejaVu Serif"/>
                <a:cs typeface="DejaVu Serif"/>
              </a:rPr>
              <a:t>w </a:t>
            </a:r>
            <a:r>
              <a:rPr sz="3050" spc="-5" dirty="0">
                <a:latin typeface="DejaVu Serif"/>
                <a:cs typeface="DejaVu Serif"/>
              </a:rPr>
              <a:t>points</a:t>
            </a:r>
            <a:r>
              <a:rPr sz="3050" spc="60" dirty="0">
                <a:latin typeface="DejaVu Serif"/>
                <a:cs typeface="DejaVu Serif"/>
              </a:rPr>
              <a:t> </a:t>
            </a:r>
            <a:r>
              <a:rPr sz="3050" spc="-10" dirty="0">
                <a:latin typeface="DejaVu Serif"/>
                <a:cs typeface="DejaVu Serif"/>
              </a:rPr>
              <a:t>to</a:t>
            </a:r>
            <a:endParaRPr sz="305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4569" y="2929889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4569" y="3859529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1910" y="2813050"/>
            <a:ext cx="7853045" cy="13608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265"/>
              </a:spcBef>
            </a:pPr>
            <a:r>
              <a:rPr sz="2650" dirty="0">
                <a:latin typeface="DejaVu Serif"/>
                <a:cs typeface="DejaVu Serif"/>
              </a:rPr>
              <a:t>the </a:t>
            </a:r>
            <a:r>
              <a:rPr sz="2650" spc="5" dirty="0">
                <a:latin typeface="DejaVu Serif"/>
                <a:cs typeface="DejaVu Serif"/>
              </a:rPr>
              <a:t>node </a:t>
            </a:r>
            <a:r>
              <a:rPr sz="2650" dirty="0">
                <a:latin typeface="DejaVu Serif"/>
                <a:cs typeface="DejaVu Serif"/>
              </a:rPr>
              <a:t>corresponding </a:t>
            </a:r>
            <a:r>
              <a:rPr sz="2650" spc="-5" dirty="0">
                <a:latin typeface="DejaVu Serif"/>
                <a:cs typeface="DejaVu Serif"/>
              </a:rPr>
              <a:t>to </a:t>
            </a:r>
            <a:r>
              <a:rPr sz="2650" dirty="0">
                <a:latin typeface="DejaVu Serif"/>
                <a:cs typeface="DejaVu Serif"/>
              </a:rPr>
              <a:t>the longest proper  </a:t>
            </a:r>
            <a:r>
              <a:rPr sz="2650" spc="-15" dirty="0">
                <a:latin typeface="DejaVu Serif"/>
                <a:cs typeface="DejaVu Serif"/>
              </a:rPr>
              <a:t>suffix </a:t>
            </a:r>
            <a:r>
              <a:rPr sz="2650" dirty="0">
                <a:latin typeface="DejaVu Serif"/>
                <a:cs typeface="DejaVu Serif"/>
              </a:rPr>
              <a:t>of </a:t>
            </a:r>
            <a:r>
              <a:rPr sz="2650" i="1" spc="5" dirty="0">
                <a:latin typeface="DejaVu Serif"/>
                <a:cs typeface="DejaVu Serif"/>
              </a:rPr>
              <a:t>w </a:t>
            </a:r>
            <a:r>
              <a:rPr sz="2650" dirty="0">
                <a:latin typeface="DejaVu Serif"/>
                <a:cs typeface="DejaVu Serif"/>
              </a:rPr>
              <a:t>that is </a:t>
            </a:r>
            <a:r>
              <a:rPr sz="2650" spc="5" dirty="0">
                <a:latin typeface="DejaVu Serif"/>
                <a:cs typeface="DejaVu Serif"/>
              </a:rPr>
              <a:t>a </a:t>
            </a:r>
            <a:r>
              <a:rPr sz="2650" dirty="0">
                <a:latin typeface="DejaVu Serif"/>
                <a:cs typeface="DejaVu Serif"/>
              </a:rPr>
              <a:t>pattern,</a:t>
            </a:r>
            <a:r>
              <a:rPr sz="2650" spc="50" dirty="0">
                <a:latin typeface="DejaVu Serif"/>
                <a:cs typeface="DejaVu Serif"/>
              </a:rPr>
              <a:t> </a:t>
            </a:r>
            <a:r>
              <a:rPr sz="2650" spc="5" dirty="0">
                <a:latin typeface="DejaVu Serif"/>
                <a:cs typeface="DejaVu Serif"/>
              </a:rPr>
              <a:t>or</a:t>
            </a:r>
            <a:endParaRPr sz="26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650" dirty="0">
                <a:latin typeface="DejaVu Serif"/>
                <a:cs typeface="DejaVu Serif"/>
              </a:rPr>
              <a:t>null if no </a:t>
            </a:r>
            <a:r>
              <a:rPr sz="2650" spc="5" dirty="0">
                <a:latin typeface="DejaVu Serif"/>
                <a:cs typeface="DejaVu Serif"/>
              </a:rPr>
              <a:t>such </a:t>
            </a:r>
            <a:r>
              <a:rPr sz="2650" spc="-10" dirty="0">
                <a:latin typeface="DejaVu Serif"/>
                <a:cs typeface="DejaVu Serif"/>
              </a:rPr>
              <a:t>suffix</a:t>
            </a:r>
            <a:r>
              <a:rPr sz="2650" spc="10" dirty="0">
                <a:latin typeface="DejaVu Serif"/>
                <a:cs typeface="DejaVu Serif"/>
              </a:rPr>
              <a:t> </a:t>
            </a:r>
            <a:r>
              <a:rPr sz="2650" dirty="0">
                <a:latin typeface="DejaVu Serif"/>
                <a:cs typeface="DejaVu Serif"/>
              </a:rPr>
              <a:t>exists.</a:t>
            </a:r>
            <a:endParaRPr sz="265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359" y="4406900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4273550"/>
            <a:ext cx="8016875" cy="18516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175"/>
              </a:spcBef>
            </a:pPr>
            <a:r>
              <a:rPr sz="3050" spc="-5" dirty="0">
                <a:latin typeface="DejaVu Serif"/>
                <a:cs typeface="DejaVu Serif"/>
              </a:rPr>
              <a:t>By </a:t>
            </a:r>
            <a:r>
              <a:rPr sz="3050" dirty="0">
                <a:latin typeface="DejaVu Serif"/>
                <a:cs typeface="DejaVu Serif"/>
              </a:rPr>
              <a:t>always pointing </a:t>
            </a:r>
            <a:r>
              <a:rPr sz="3050" spc="-10" dirty="0">
                <a:latin typeface="DejaVu Serif"/>
                <a:cs typeface="DejaVu Serif"/>
              </a:rPr>
              <a:t>to the </a:t>
            </a:r>
            <a:r>
              <a:rPr sz="3050" dirty="0">
                <a:latin typeface="DejaVu Serif"/>
                <a:cs typeface="DejaVu Serif"/>
              </a:rPr>
              <a:t>node  corresponding </a:t>
            </a:r>
            <a:r>
              <a:rPr sz="3050" spc="-10" dirty="0">
                <a:latin typeface="DejaVu Serif"/>
                <a:cs typeface="DejaVu Serif"/>
              </a:rPr>
              <a:t>to the </a:t>
            </a:r>
            <a:r>
              <a:rPr sz="3050" i="1" dirty="0">
                <a:latin typeface="DejaVu Serif"/>
                <a:cs typeface="DejaVu Serif"/>
              </a:rPr>
              <a:t>longest </a:t>
            </a:r>
            <a:r>
              <a:rPr sz="3050" spc="-5" dirty="0">
                <a:latin typeface="DejaVu Serif"/>
                <a:cs typeface="DejaVu Serif"/>
              </a:rPr>
              <a:t>such </a:t>
            </a:r>
            <a:r>
              <a:rPr sz="3050" dirty="0">
                <a:latin typeface="DejaVu Serif"/>
                <a:cs typeface="DejaVu Serif"/>
              </a:rPr>
              <a:t>word,  we </a:t>
            </a:r>
            <a:r>
              <a:rPr sz="3050" spc="-5" dirty="0">
                <a:latin typeface="DejaVu Serif"/>
                <a:cs typeface="DejaVu Serif"/>
              </a:rPr>
              <a:t>ensure that </a:t>
            </a:r>
            <a:r>
              <a:rPr sz="3050" dirty="0">
                <a:latin typeface="DejaVu Serif"/>
                <a:cs typeface="DejaVu Serif"/>
              </a:rPr>
              <a:t>we </a:t>
            </a:r>
            <a:r>
              <a:rPr sz="3050" spc="-5" dirty="0">
                <a:latin typeface="DejaVu Serif"/>
                <a:cs typeface="DejaVu Serif"/>
              </a:rPr>
              <a:t>chain together all </a:t>
            </a:r>
            <a:r>
              <a:rPr sz="3050" spc="-10" dirty="0">
                <a:latin typeface="DejaVu Serif"/>
                <a:cs typeface="DejaVu Serif"/>
              </a:rPr>
              <a:t>the  </a:t>
            </a:r>
            <a:r>
              <a:rPr sz="3050" spc="-5" dirty="0">
                <a:latin typeface="DejaVu Serif"/>
                <a:cs typeface="DejaVu Serif"/>
              </a:rPr>
              <a:t>patterns using output</a:t>
            </a:r>
            <a:r>
              <a:rPr sz="3050" spc="20" dirty="0">
                <a:latin typeface="DejaVu Serif"/>
                <a:cs typeface="DejaVu Serif"/>
              </a:rPr>
              <a:t> </a:t>
            </a:r>
            <a:r>
              <a:rPr sz="3050" spc="-5" dirty="0">
                <a:latin typeface="DejaVu Serif"/>
                <a:cs typeface="DejaVu Serif"/>
              </a:rPr>
              <a:t>links.</a:t>
            </a:r>
            <a:endParaRPr sz="30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90"/>
                </a:move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22550" y="5821679"/>
            <a:ext cx="7315200" cy="1601470"/>
          </a:xfrm>
          <a:custGeom>
            <a:avLst/>
            <a:gdLst/>
            <a:ahLst/>
            <a:cxnLst/>
            <a:rect l="l" t="t" r="r" b="b"/>
            <a:pathLst>
              <a:path w="7315200" h="1601470">
                <a:moveTo>
                  <a:pt x="7315200" y="0"/>
                </a:moveTo>
                <a:lnTo>
                  <a:pt x="0" y="0"/>
                </a:lnTo>
                <a:lnTo>
                  <a:pt x="0" y="1601470"/>
                </a:lnTo>
                <a:lnTo>
                  <a:pt x="7315200" y="1601470"/>
                </a:lnTo>
                <a:lnTo>
                  <a:pt x="73152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2550" y="5821679"/>
            <a:ext cx="7315200" cy="1601470"/>
          </a:xfrm>
          <a:custGeom>
            <a:avLst/>
            <a:gdLst/>
            <a:ahLst/>
            <a:cxnLst/>
            <a:rect l="l" t="t" r="r" b="b"/>
            <a:pathLst>
              <a:path w="7315200" h="1601470">
                <a:moveTo>
                  <a:pt x="3657600" y="1601470"/>
                </a:moveTo>
                <a:lnTo>
                  <a:pt x="0" y="160147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470"/>
                </a:lnTo>
                <a:lnTo>
                  <a:pt x="3657600" y="16014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14600" y="5713729"/>
            <a:ext cx="7315200" cy="1601470"/>
          </a:xfrm>
          <a:custGeom>
            <a:avLst/>
            <a:gdLst/>
            <a:ahLst/>
            <a:cxnLst/>
            <a:rect l="l" t="t" r="r" b="b"/>
            <a:pathLst>
              <a:path w="7315200" h="1601470">
                <a:moveTo>
                  <a:pt x="7315200" y="0"/>
                </a:moveTo>
                <a:lnTo>
                  <a:pt x="0" y="0"/>
                </a:lnTo>
                <a:lnTo>
                  <a:pt x="0" y="1601470"/>
                </a:lnTo>
                <a:lnTo>
                  <a:pt x="7315200" y="1601470"/>
                </a:lnTo>
                <a:lnTo>
                  <a:pt x="7315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14600" y="5713729"/>
            <a:ext cx="7315200" cy="160147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64795" marR="263525" algn="ctr">
              <a:lnSpc>
                <a:spcPts val="2110"/>
              </a:lnSpc>
              <a:spcBef>
                <a:spcPts val="490"/>
              </a:spcBef>
            </a:pP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want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gold node to point to the </a:t>
            </a:r>
            <a:r>
              <a:rPr sz="1800" spc="-15" dirty="0">
                <a:latin typeface="DejaVu Serif"/>
                <a:cs typeface="DejaVu Serif"/>
              </a:rPr>
              <a:t>first </a:t>
            </a:r>
            <a:r>
              <a:rPr sz="1800" spc="-5" dirty="0">
                <a:latin typeface="DejaVu Serif"/>
                <a:cs typeface="DejaVu Serif"/>
              </a:rPr>
              <a:t>node reachable  by </a:t>
            </a:r>
            <a:r>
              <a:rPr sz="1800" spc="-15" dirty="0">
                <a:latin typeface="DejaVu Serif"/>
                <a:cs typeface="DejaVu Serif"/>
              </a:rPr>
              <a:t>suffix </a:t>
            </a:r>
            <a:r>
              <a:rPr sz="1800" spc="-5" dirty="0">
                <a:latin typeface="DejaVu Serif"/>
                <a:cs typeface="DejaVu Serif"/>
              </a:rPr>
              <a:t>links that's also </a:t>
            </a:r>
            <a:r>
              <a:rPr sz="1800" dirty="0">
                <a:latin typeface="DejaVu Serif"/>
                <a:cs typeface="DejaVu Serif"/>
              </a:rPr>
              <a:t>a</a:t>
            </a:r>
            <a:r>
              <a:rPr sz="1800" spc="1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pattern.</a:t>
            </a:r>
            <a:endParaRPr sz="1800">
              <a:latin typeface="DejaVu Serif"/>
              <a:cs typeface="DejaVu Serif"/>
            </a:endParaRPr>
          </a:p>
          <a:p>
            <a:pPr marL="250190" marR="248920" algn="ctr">
              <a:lnSpc>
                <a:spcPts val="2110"/>
              </a:lnSpc>
              <a:spcBef>
                <a:spcPts val="1060"/>
              </a:spcBef>
            </a:pPr>
            <a:r>
              <a:rPr sz="1800" spc="-5" dirty="0">
                <a:latin typeface="DejaVu Serif"/>
                <a:cs typeface="DejaVu Serif"/>
              </a:rPr>
              <a:t>The blue node </a:t>
            </a:r>
            <a:r>
              <a:rPr sz="1800" dirty="0">
                <a:latin typeface="DejaVu Serif"/>
                <a:cs typeface="DejaVu Serif"/>
              </a:rPr>
              <a:t>(at </a:t>
            </a:r>
            <a:r>
              <a:rPr sz="1800" spc="-5" dirty="0">
                <a:latin typeface="DejaVu Serif"/>
                <a:cs typeface="DejaVu Serif"/>
              </a:rPr>
              <a:t>the </a:t>
            </a:r>
            <a:r>
              <a:rPr sz="1800" dirty="0">
                <a:latin typeface="DejaVu Serif"/>
                <a:cs typeface="DejaVu Serif"/>
              </a:rPr>
              <a:t>end </a:t>
            </a:r>
            <a:r>
              <a:rPr sz="1800" spc="-5" dirty="0">
                <a:latin typeface="DejaVu Serif"/>
                <a:cs typeface="DejaVu Serif"/>
              </a:rPr>
              <a:t>of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15" dirty="0">
                <a:latin typeface="DejaVu Serif"/>
                <a:cs typeface="DejaVu Serif"/>
              </a:rPr>
              <a:t>suffix </a:t>
            </a:r>
            <a:r>
              <a:rPr sz="1800" spc="-5" dirty="0">
                <a:latin typeface="DejaVu Serif"/>
                <a:cs typeface="DejaVu Serif"/>
              </a:rPr>
              <a:t>link) isn't </a:t>
            </a:r>
            <a:r>
              <a:rPr sz="1800" dirty="0">
                <a:latin typeface="DejaVu Serif"/>
                <a:cs typeface="DejaVu Serif"/>
              </a:rPr>
              <a:t>a </a:t>
            </a:r>
            <a:r>
              <a:rPr sz="1800" spc="-5" dirty="0">
                <a:latin typeface="DejaVu Serif"/>
                <a:cs typeface="DejaVu Serif"/>
              </a:rPr>
              <a:t>pattern,  </a:t>
            </a:r>
            <a:r>
              <a:rPr sz="1800" dirty="0">
                <a:latin typeface="DejaVu Serif"/>
                <a:cs typeface="DejaVu Serif"/>
              </a:rPr>
              <a:t>but it </a:t>
            </a:r>
            <a:r>
              <a:rPr sz="1800" spc="-5" dirty="0">
                <a:latin typeface="DejaVu Serif"/>
                <a:cs typeface="DejaVu Serif"/>
              </a:rPr>
              <a:t>knows where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15" dirty="0">
                <a:latin typeface="DejaVu Serif"/>
                <a:cs typeface="DejaVu Serif"/>
              </a:rPr>
              <a:t>first </a:t>
            </a:r>
            <a:r>
              <a:rPr sz="1800" spc="-5" dirty="0">
                <a:latin typeface="DejaVu Serif"/>
                <a:cs typeface="DejaVu Serif"/>
              </a:rPr>
              <a:t>pattern is. </a:t>
            </a: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dirty="0">
                <a:latin typeface="DejaVu Serif"/>
                <a:cs typeface="DejaVu Serif"/>
              </a:rPr>
              <a:t>set the </a:t>
            </a:r>
            <a:r>
              <a:rPr sz="1800" spc="-5" dirty="0">
                <a:latin typeface="DejaVu Serif"/>
                <a:cs typeface="DejaVu Serif"/>
              </a:rPr>
              <a:t>gold  node's output link to equal the blue node's output</a:t>
            </a:r>
            <a:r>
              <a:rPr sz="1800" spc="4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link.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90"/>
                </a:move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29" y="212090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03800" y="1798320"/>
            <a:ext cx="1270000" cy="1162050"/>
          </a:xfrm>
          <a:custGeom>
            <a:avLst/>
            <a:gdLst/>
            <a:ahLst/>
            <a:cxnLst/>
            <a:rect l="l" t="t" r="r" b="b"/>
            <a:pathLst>
              <a:path w="1270000" h="1162050">
                <a:moveTo>
                  <a:pt x="1270000" y="116205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6170" y="1717039"/>
            <a:ext cx="149860" cy="148590"/>
          </a:xfrm>
          <a:custGeom>
            <a:avLst/>
            <a:gdLst/>
            <a:ahLst/>
            <a:cxnLst/>
            <a:rect l="l" t="t" r="r" b="b"/>
            <a:pathLst>
              <a:path w="149860" h="148589">
                <a:moveTo>
                  <a:pt x="0" y="0"/>
                </a:moveTo>
                <a:lnTo>
                  <a:pt x="40639" y="148589"/>
                </a:lnTo>
                <a:lnTo>
                  <a:pt x="149859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635250"/>
                </a:lnTo>
                <a:lnTo>
                  <a:pt x="4610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03800" y="1798320"/>
            <a:ext cx="1270000" cy="1162050"/>
          </a:xfrm>
          <a:custGeom>
            <a:avLst/>
            <a:gdLst/>
            <a:ahLst/>
            <a:cxnLst/>
            <a:rect l="l" t="t" r="r" b="b"/>
            <a:pathLst>
              <a:path w="1270000" h="1162050">
                <a:moveTo>
                  <a:pt x="1270000" y="116205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6170" y="1717039"/>
            <a:ext cx="149860" cy="148590"/>
          </a:xfrm>
          <a:custGeom>
            <a:avLst/>
            <a:gdLst/>
            <a:ahLst/>
            <a:cxnLst/>
            <a:rect l="l" t="t" r="r" b="b"/>
            <a:pathLst>
              <a:path w="149860" h="148589">
                <a:moveTo>
                  <a:pt x="0" y="0"/>
                </a:moveTo>
                <a:lnTo>
                  <a:pt x="40639" y="148589"/>
                </a:lnTo>
                <a:lnTo>
                  <a:pt x="149859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2950" y="6492240"/>
            <a:ext cx="4114800" cy="930910"/>
          </a:xfrm>
          <a:custGeom>
            <a:avLst/>
            <a:gdLst/>
            <a:ahLst/>
            <a:cxnLst/>
            <a:rect l="l" t="t" r="r" b="b"/>
            <a:pathLst>
              <a:path w="4114800" h="930909">
                <a:moveTo>
                  <a:pt x="4114800" y="0"/>
                </a:moveTo>
                <a:lnTo>
                  <a:pt x="0" y="0"/>
                </a:lnTo>
                <a:lnTo>
                  <a:pt x="0" y="930910"/>
                </a:lnTo>
                <a:lnTo>
                  <a:pt x="4114800" y="930910"/>
                </a:lnTo>
                <a:lnTo>
                  <a:pt x="41148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22950" y="6492240"/>
            <a:ext cx="4114800" cy="930910"/>
          </a:xfrm>
          <a:custGeom>
            <a:avLst/>
            <a:gdLst/>
            <a:ahLst/>
            <a:cxnLst/>
            <a:rect l="l" t="t" r="r" b="b"/>
            <a:pathLst>
              <a:path w="4114800" h="930909">
                <a:moveTo>
                  <a:pt x="2057400" y="930910"/>
                </a:moveTo>
                <a:lnTo>
                  <a:pt x="0" y="930910"/>
                </a:lnTo>
                <a:lnTo>
                  <a:pt x="0" y="0"/>
                </a:lnTo>
                <a:lnTo>
                  <a:pt x="4114800" y="0"/>
                </a:lnTo>
                <a:lnTo>
                  <a:pt x="4114800" y="930910"/>
                </a:lnTo>
                <a:lnTo>
                  <a:pt x="2057400" y="93091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15000" y="6384290"/>
            <a:ext cx="4114800" cy="930910"/>
          </a:xfrm>
          <a:custGeom>
            <a:avLst/>
            <a:gdLst/>
            <a:ahLst/>
            <a:cxnLst/>
            <a:rect l="l" t="t" r="r" b="b"/>
            <a:pathLst>
              <a:path w="4114800" h="930909">
                <a:moveTo>
                  <a:pt x="4114800" y="0"/>
                </a:moveTo>
                <a:lnTo>
                  <a:pt x="0" y="0"/>
                </a:lnTo>
                <a:lnTo>
                  <a:pt x="0" y="930910"/>
                </a:lnTo>
                <a:lnTo>
                  <a:pt x="4114800" y="93091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15000" y="6384290"/>
            <a:ext cx="4114800" cy="93091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40029" marR="236220" indent="1905" algn="ctr">
              <a:lnSpc>
                <a:spcPts val="2110"/>
              </a:lnSpc>
              <a:spcBef>
                <a:spcPts val="490"/>
              </a:spcBef>
            </a:pP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dirty="0">
                <a:latin typeface="DejaVu Serif"/>
                <a:cs typeface="DejaVu Serif"/>
              </a:rPr>
              <a:t>have the </a:t>
            </a:r>
            <a:r>
              <a:rPr sz="1800" spc="-5" dirty="0">
                <a:latin typeface="DejaVu Serif"/>
                <a:cs typeface="DejaVu Serif"/>
              </a:rPr>
              <a:t>gold node point to 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blue node because </a:t>
            </a:r>
            <a:r>
              <a:rPr sz="1800" dirty="0">
                <a:latin typeface="DejaVu Serif"/>
                <a:cs typeface="DejaVu Serif"/>
              </a:rPr>
              <a:t>the</a:t>
            </a:r>
            <a:r>
              <a:rPr sz="1800" spc="-4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blue  node corresponds to </a:t>
            </a:r>
            <a:r>
              <a:rPr sz="1800" dirty="0">
                <a:latin typeface="DejaVu Serif"/>
                <a:cs typeface="DejaVu Serif"/>
              </a:rPr>
              <a:t>a</a:t>
            </a:r>
            <a:r>
              <a:rPr sz="1800" spc="-2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word.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0860" y="554990"/>
            <a:ext cx="6470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Filling </a:t>
            </a:r>
            <a:r>
              <a:rPr sz="4400" spc="-5" dirty="0"/>
              <a:t>In Output</a:t>
            </a:r>
            <a:r>
              <a:rPr sz="4400" spc="-7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5469" y="185292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469" y="2838450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10" y="1732279"/>
            <a:ext cx="8619490" cy="18516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709930">
              <a:lnSpc>
                <a:spcPts val="3270"/>
              </a:lnSpc>
              <a:spcBef>
                <a:spcPts val="270"/>
              </a:spcBef>
            </a:pPr>
            <a:r>
              <a:rPr sz="2800" spc="-40" dirty="0">
                <a:latin typeface="DejaVu Serif"/>
                <a:cs typeface="DejaVu Serif"/>
              </a:rPr>
              <a:t>Initially, </a:t>
            </a:r>
            <a:r>
              <a:rPr sz="2800" spc="-5" dirty="0">
                <a:latin typeface="DejaVu Serif"/>
                <a:cs typeface="DejaVu Serif"/>
              </a:rPr>
              <a:t>set </a:t>
            </a:r>
            <a:r>
              <a:rPr sz="2800" spc="-10" dirty="0">
                <a:latin typeface="DejaVu Serif"/>
                <a:cs typeface="DejaVu Serif"/>
              </a:rPr>
              <a:t>every node's output </a:t>
            </a:r>
            <a:r>
              <a:rPr sz="2800" spc="-5" dirty="0">
                <a:latin typeface="DejaVu Serif"/>
                <a:cs typeface="DejaVu Serif"/>
              </a:rPr>
              <a:t>link to </a:t>
            </a:r>
            <a:r>
              <a:rPr sz="2800" spc="-15" dirty="0">
                <a:latin typeface="DejaVu Serif"/>
                <a:cs typeface="DejaVu Serif"/>
              </a:rPr>
              <a:t>be </a:t>
            </a:r>
            <a:r>
              <a:rPr sz="2800" spc="-10" dirty="0">
                <a:latin typeface="DejaVu Serif"/>
                <a:cs typeface="DejaVu Serif"/>
              </a:rPr>
              <a:t>a  null</a:t>
            </a:r>
            <a:r>
              <a:rPr sz="2800" spc="-5" dirty="0">
                <a:latin typeface="DejaVu Serif"/>
                <a:cs typeface="DejaVu Serif"/>
              </a:rPr>
              <a:t> </a:t>
            </a:r>
            <a:r>
              <a:rPr sz="2800" spc="-45" dirty="0">
                <a:latin typeface="DejaVu Serif"/>
                <a:cs typeface="DejaVu Serif"/>
              </a:rPr>
              <a:t>pointer.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ts val="3260"/>
              </a:lnSpc>
              <a:spcBef>
                <a:spcPts val="1240"/>
              </a:spcBef>
            </a:pPr>
            <a:r>
              <a:rPr sz="2800" spc="-5" dirty="0">
                <a:latin typeface="DejaVu Serif"/>
                <a:cs typeface="DejaVu Serif"/>
              </a:rPr>
              <a:t>While </a:t>
            </a:r>
            <a:r>
              <a:rPr sz="2800" spc="-10" dirty="0">
                <a:latin typeface="DejaVu Serif"/>
                <a:cs typeface="DejaVu Serif"/>
              </a:rPr>
              <a:t>doing the BFS </a:t>
            </a:r>
            <a:r>
              <a:rPr sz="2800" spc="-5" dirty="0">
                <a:latin typeface="DejaVu Serif"/>
                <a:cs typeface="DejaVu Serif"/>
              </a:rPr>
              <a:t>to </a:t>
            </a:r>
            <a:r>
              <a:rPr sz="2800" spc="-25" dirty="0">
                <a:latin typeface="DejaVu Serif"/>
                <a:cs typeface="DejaVu Serif"/>
              </a:rPr>
              <a:t>fill </a:t>
            </a:r>
            <a:r>
              <a:rPr sz="2800" spc="-5" dirty="0">
                <a:latin typeface="DejaVu Serif"/>
                <a:cs typeface="DejaVu Serif"/>
              </a:rPr>
              <a:t>in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links, set  </a:t>
            </a:r>
            <a:r>
              <a:rPr sz="2800" spc="-10" dirty="0">
                <a:latin typeface="DejaVu Serif"/>
                <a:cs typeface="DejaVu Serif"/>
              </a:rPr>
              <a:t>the output </a:t>
            </a:r>
            <a:r>
              <a:rPr sz="2800" spc="-5" dirty="0">
                <a:latin typeface="DejaVu Serif"/>
                <a:cs typeface="DejaVu Serif"/>
              </a:rPr>
              <a:t>link </a:t>
            </a:r>
            <a:r>
              <a:rPr sz="2800" spc="-10" dirty="0">
                <a:latin typeface="DejaVu Serif"/>
                <a:cs typeface="DejaVu Serif"/>
              </a:rPr>
              <a:t>of the current node </a:t>
            </a:r>
            <a:r>
              <a:rPr sz="2800" i="1" spc="-10" dirty="0">
                <a:latin typeface="DejaVu Serif"/>
                <a:cs typeface="DejaVu Serif"/>
              </a:rPr>
              <a:t>v </a:t>
            </a:r>
            <a:r>
              <a:rPr sz="2800" spc="-10" dirty="0">
                <a:latin typeface="DejaVu Serif"/>
                <a:cs typeface="DejaVu Serif"/>
              </a:rPr>
              <a:t>as</a:t>
            </a:r>
            <a:r>
              <a:rPr sz="2800" spc="10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follows: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1389" y="381381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389" y="4302759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389" y="515747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" y="3588765"/>
            <a:ext cx="8296275" cy="18592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50" spc="-10" dirty="0">
                <a:latin typeface="DejaVu Serif"/>
                <a:cs typeface="DejaVu Serif"/>
              </a:rPr>
              <a:t>Let </a:t>
            </a:r>
            <a:r>
              <a:rPr sz="2450" i="1" spc="-10" dirty="0">
                <a:latin typeface="DejaVu Serif"/>
                <a:cs typeface="DejaVu Serif"/>
              </a:rPr>
              <a:t>u </a:t>
            </a:r>
            <a:r>
              <a:rPr sz="2450" spc="-10" dirty="0">
                <a:latin typeface="DejaVu Serif"/>
                <a:cs typeface="DejaVu Serif"/>
              </a:rPr>
              <a:t>be the node pointed </a:t>
            </a:r>
            <a:r>
              <a:rPr sz="2450" spc="-5" dirty="0">
                <a:latin typeface="DejaVu Serif"/>
                <a:cs typeface="DejaVu Serif"/>
              </a:rPr>
              <a:t>at </a:t>
            </a:r>
            <a:r>
              <a:rPr sz="2450" spc="-10" dirty="0">
                <a:latin typeface="DejaVu Serif"/>
                <a:cs typeface="DejaVu Serif"/>
              </a:rPr>
              <a:t>by </a:t>
            </a:r>
            <a:r>
              <a:rPr sz="2450" i="1" spc="-10" dirty="0">
                <a:latin typeface="DejaVu Serif"/>
                <a:cs typeface="DejaVu Serif"/>
              </a:rPr>
              <a:t>v</a:t>
            </a:r>
            <a:r>
              <a:rPr sz="2450" spc="-10" dirty="0">
                <a:latin typeface="DejaVu Serif"/>
                <a:cs typeface="DejaVu Serif"/>
              </a:rPr>
              <a:t>'s </a:t>
            </a:r>
            <a:r>
              <a:rPr sz="2450" spc="-20" dirty="0">
                <a:latin typeface="DejaVu Serif"/>
                <a:cs typeface="DejaVu Serif"/>
              </a:rPr>
              <a:t>suffix</a:t>
            </a:r>
            <a:r>
              <a:rPr sz="2450" spc="170" dirty="0">
                <a:latin typeface="DejaVu Serif"/>
                <a:cs typeface="DejaVu Serif"/>
              </a:rPr>
              <a:t> </a:t>
            </a:r>
            <a:r>
              <a:rPr sz="2450" spc="-10" dirty="0">
                <a:latin typeface="DejaVu Serif"/>
                <a:cs typeface="DejaVu Serif"/>
              </a:rPr>
              <a:t>link.</a:t>
            </a:r>
            <a:endParaRPr sz="2450">
              <a:latin typeface="DejaVu Serif"/>
              <a:cs typeface="DejaVu Serif"/>
            </a:endParaRPr>
          </a:p>
          <a:p>
            <a:pPr marL="12700">
              <a:lnSpc>
                <a:spcPts val="2900"/>
              </a:lnSpc>
              <a:spcBef>
                <a:spcPts val="919"/>
              </a:spcBef>
            </a:pPr>
            <a:r>
              <a:rPr sz="2450" spc="-5" dirty="0">
                <a:latin typeface="DejaVu Serif"/>
                <a:cs typeface="DejaVu Serif"/>
              </a:rPr>
              <a:t>If </a:t>
            </a:r>
            <a:r>
              <a:rPr sz="2450" i="1" spc="-10" dirty="0">
                <a:latin typeface="DejaVu Serif"/>
                <a:cs typeface="DejaVu Serif"/>
              </a:rPr>
              <a:t>u </a:t>
            </a:r>
            <a:r>
              <a:rPr sz="2450" spc="-5" dirty="0">
                <a:latin typeface="DejaVu Serif"/>
                <a:cs typeface="DejaVu Serif"/>
              </a:rPr>
              <a:t>corresponds </a:t>
            </a:r>
            <a:r>
              <a:rPr sz="2450" spc="-10" dirty="0">
                <a:latin typeface="DejaVu Serif"/>
                <a:cs typeface="DejaVu Serif"/>
              </a:rPr>
              <a:t>to a </a:t>
            </a:r>
            <a:r>
              <a:rPr sz="2450" spc="-5" dirty="0">
                <a:latin typeface="DejaVu Serif"/>
                <a:cs typeface="DejaVu Serif"/>
              </a:rPr>
              <a:t>pattern, set </a:t>
            </a:r>
            <a:r>
              <a:rPr sz="2450" i="1" spc="-10" dirty="0">
                <a:latin typeface="DejaVu Serif"/>
                <a:cs typeface="DejaVu Serif"/>
              </a:rPr>
              <a:t>v</a:t>
            </a:r>
            <a:r>
              <a:rPr sz="2450" spc="-10" dirty="0">
                <a:latin typeface="DejaVu Serif"/>
                <a:cs typeface="DejaVu Serif"/>
              </a:rPr>
              <a:t>'s </a:t>
            </a:r>
            <a:r>
              <a:rPr sz="2450" spc="-5" dirty="0">
                <a:latin typeface="DejaVu Serif"/>
                <a:cs typeface="DejaVu Serif"/>
              </a:rPr>
              <a:t>output </a:t>
            </a:r>
            <a:r>
              <a:rPr sz="2450" spc="-10" dirty="0">
                <a:latin typeface="DejaVu Serif"/>
                <a:cs typeface="DejaVu Serif"/>
              </a:rPr>
              <a:t>link </a:t>
            </a:r>
            <a:r>
              <a:rPr sz="2450" spc="-5" dirty="0">
                <a:latin typeface="DejaVu Serif"/>
                <a:cs typeface="DejaVu Serif"/>
              </a:rPr>
              <a:t>to</a:t>
            </a:r>
            <a:r>
              <a:rPr sz="2450" spc="155" dirty="0">
                <a:latin typeface="DejaVu Serif"/>
                <a:cs typeface="DejaVu Serif"/>
              </a:rPr>
              <a:t> </a:t>
            </a:r>
            <a:r>
              <a:rPr sz="2450" i="1" spc="-10" dirty="0">
                <a:latin typeface="DejaVu Serif"/>
                <a:cs typeface="DejaVu Serif"/>
              </a:rPr>
              <a:t>u</a:t>
            </a:r>
            <a:endParaRPr sz="2450">
              <a:latin typeface="DejaVu Serif"/>
              <a:cs typeface="DejaVu Serif"/>
            </a:endParaRPr>
          </a:p>
          <a:p>
            <a:pPr marL="12700">
              <a:lnSpc>
                <a:spcPts val="2900"/>
              </a:lnSpc>
            </a:pPr>
            <a:r>
              <a:rPr sz="2450" spc="-20" dirty="0">
                <a:latin typeface="DejaVu Serif"/>
                <a:cs typeface="DejaVu Serif"/>
              </a:rPr>
              <a:t>itself.</a:t>
            </a:r>
            <a:endParaRPr sz="245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-5" dirty="0">
                <a:latin typeface="DejaVu Serif"/>
                <a:cs typeface="DejaVu Serif"/>
              </a:rPr>
              <a:t>Otherwise, set </a:t>
            </a:r>
            <a:r>
              <a:rPr sz="2450" i="1" spc="-5" dirty="0">
                <a:latin typeface="DejaVu Serif"/>
                <a:cs typeface="DejaVu Serif"/>
              </a:rPr>
              <a:t>v</a:t>
            </a:r>
            <a:r>
              <a:rPr sz="2450" spc="-5" dirty="0">
                <a:latin typeface="DejaVu Serif"/>
                <a:cs typeface="DejaVu Serif"/>
              </a:rPr>
              <a:t>'s </a:t>
            </a:r>
            <a:r>
              <a:rPr sz="2450" spc="-10" dirty="0">
                <a:latin typeface="DejaVu Serif"/>
                <a:cs typeface="DejaVu Serif"/>
              </a:rPr>
              <a:t>output link to </a:t>
            </a:r>
            <a:r>
              <a:rPr sz="2450" i="1" spc="-10" dirty="0">
                <a:latin typeface="DejaVu Serif"/>
                <a:cs typeface="DejaVu Serif"/>
              </a:rPr>
              <a:t>u</a:t>
            </a:r>
            <a:r>
              <a:rPr sz="2450" spc="-10" dirty="0">
                <a:latin typeface="DejaVu Serif"/>
                <a:cs typeface="DejaVu Serif"/>
              </a:rPr>
              <a:t>'s </a:t>
            </a:r>
            <a:r>
              <a:rPr sz="2450" spc="-5" dirty="0">
                <a:latin typeface="DejaVu Serif"/>
                <a:cs typeface="DejaVu Serif"/>
              </a:rPr>
              <a:t>output</a:t>
            </a:r>
            <a:r>
              <a:rPr sz="2450" spc="114" dirty="0">
                <a:latin typeface="DejaVu Serif"/>
                <a:cs typeface="DejaVu Serif"/>
              </a:rPr>
              <a:t> </a:t>
            </a:r>
            <a:r>
              <a:rPr sz="2450" spc="-10" dirty="0">
                <a:latin typeface="DejaVu Serif"/>
                <a:cs typeface="DejaVu Serif"/>
              </a:rPr>
              <a:t>link.</a:t>
            </a:r>
            <a:endParaRPr sz="245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469" y="5657850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410" y="5537200"/>
            <a:ext cx="7974965" cy="868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90"/>
              </a:spcBef>
            </a:pPr>
            <a:r>
              <a:rPr sz="2800" spc="-10" dirty="0">
                <a:latin typeface="DejaVu Serif"/>
                <a:cs typeface="DejaVu Serif"/>
              </a:rPr>
              <a:t>Time </a:t>
            </a:r>
            <a:r>
              <a:rPr sz="2800" spc="-5" dirty="0">
                <a:latin typeface="DejaVu Serif"/>
                <a:cs typeface="DejaVu Serif"/>
              </a:rPr>
              <a:t>complexity </a:t>
            </a:r>
            <a:r>
              <a:rPr sz="2800" spc="-10" dirty="0">
                <a:latin typeface="DejaVu Serif"/>
                <a:cs typeface="DejaVu Serif"/>
              </a:rPr>
              <a:t>of </a:t>
            </a:r>
            <a:r>
              <a:rPr sz="2800" spc="-5" dirty="0">
                <a:latin typeface="DejaVu Serif"/>
                <a:cs typeface="DejaVu Serif"/>
              </a:rPr>
              <a:t>building all </a:t>
            </a:r>
            <a:r>
              <a:rPr sz="2800" spc="-10" dirty="0">
                <a:latin typeface="DejaVu Serif"/>
                <a:cs typeface="DejaVu Serif"/>
              </a:rPr>
              <a:t>output</a:t>
            </a:r>
            <a:r>
              <a:rPr sz="2800" spc="-3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links: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ts val="3325"/>
              </a:lnSpc>
            </a:pP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10" dirty="0">
                <a:latin typeface="DejaVu Serif"/>
                <a:cs typeface="DejaVu Serif"/>
              </a:rPr>
              <a:t>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554990"/>
            <a:ext cx="5681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</a:t>
            </a:r>
            <a:r>
              <a:rPr sz="4400" dirty="0"/>
              <a:t>Net</a:t>
            </a:r>
            <a:r>
              <a:rPr sz="4400" spc="-90" dirty="0"/>
              <a:t> </a:t>
            </a:r>
            <a:r>
              <a:rPr sz="4400" spc="-5" dirty="0"/>
              <a:t>Complexity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5391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DejaVu Serif"/>
                <a:cs typeface="DejaVu Serif"/>
              </a:rPr>
              <a:t>Our preprocessing time</a:t>
            </a:r>
            <a:r>
              <a:rPr sz="3200" spc="-4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is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5107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72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633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2255520"/>
            <a:ext cx="6285230" cy="170942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-5" dirty="0">
                <a:latin typeface="DejaVu Serif"/>
                <a:cs typeface="DejaVu Serif"/>
              </a:rPr>
              <a:t>Θ(</a:t>
            </a:r>
            <a:r>
              <a:rPr sz="2800" i="1" spc="-5" dirty="0">
                <a:latin typeface="DejaVu Serif"/>
                <a:cs typeface="DejaVu Serif"/>
              </a:rPr>
              <a:t>n</a:t>
            </a:r>
            <a:r>
              <a:rPr sz="2800" spc="-5" dirty="0">
                <a:latin typeface="DejaVu Serif"/>
                <a:cs typeface="DejaVu Serif"/>
              </a:rPr>
              <a:t>) </a:t>
            </a:r>
            <a:r>
              <a:rPr sz="2800" spc="-10" dirty="0">
                <a:latin typeface="DejaVu Serif"/>
                <a:cs typeface="DejaVu Serif"/>
              </a:rPr>
              <a:t>work </a:t>
            </a:r>
            <a:r>
              <a:rPr sz="2800" dirty="0">
                <a:latin typeface="DejaVu Serif"/>
                <a:cs typeface="DejaVu Serif"/>
              </a:rPr>
              <a:t>to </a:t>
            </a:r>
            <a:r>
              <a:rPr sz="2800" spc="-5" dirty="0">
                <a:latin typeface="DejaVu Serif"/>
                <a:cs typeface="DejaVu Serif"/>
              </a:rPr>
              <a:t>build the</a:t>
            </a:r>
            <a:r>
              <a:rPr sz="2800" spc="-5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trie,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ct val="131500"/>
              </a:lnSpc>
            </a:pPr>
            <a:r>
              <a:rPr sz="2800" spc="-5" dirty="0">
                <a:latin typeface="DejaVu Serif"/>
                <a:cs typeface="DejaVu Serif"/>
              </a:rPr>
              <a:t>O(</a:t>
            </a:r>
            <a:r>
              <a:rPr sz="2800" i="1" spc="-5" dirty="0">
                <a:latin typeface="DejaVu Serif"/>
                <a:cs typeface="DejaVu Serif"/>
              </a:rPr>
              <a:t>n</a:t>
            </a:r>
            <a:r>
              <a:rPr sz="2800" spc="-5" dirty="0">
                <a:latin typeface="DejaVu Serif"/>
                <a:cs typeface="DejaVu Serif"/>
              </a:rPr>
              <a:t>) </a:t>
            </a:r>
            <a:r>
              <a:rPr sz="2800" spc="-10" dirty="0">
                <a:latin typeface="DejaVu Serif"/>
                <a:cs typeface="DejaVu Serif"/>
              </a:rPr>
              <a:t>work </a:t>
            </a:r>
            <a:r>
              <a:rPr sz="2800" dirty="0">
                <a:latin typeface="DejaVu Serif"/>
                <a:cs typeface="DejaVu Serif"/>
              </a:rPr>
              <a:t>to </a:t>
            </a:r>
            <a:r>
              <a:rPr sz="2800" spc="-20" dirty="0">
                <a:latin typeface="DejaVu Serif"/>
                <a:cs typeface="DejaVu Serif"/>
              </a:rPr>
              <a:t>fill </a:t>
            </a:r>
            <a:r>
              <a:rPr sz="2800" dirty="0">
                <a:latin typeface="DejaVu Serif"/>
                <a:cs typeface="DejaVu Serif"/>
              </a:rPr>
              <a:t>in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links, and  O(</a:t>
            </a:r>
            <a:r>
              <a:rPr sz="2800" i="1" spc="-5" dirty="0">
                <a:latin typeface="DejaVu Serif"/>
                <a:cs typeface="DejaVu Serif"/>
              </a:rPr>
              <a:t>n</a:t>
            </a:r>
            <a:r>
              <a:rPr sz="2800" spc="-5" dirty="0">
                <a:latin typeface="DejaVu Serif"/>
                <a:cs typeface="DejaVu Serif"/>
              </a:rPr>
              <a:t>) </a:t>
            </a:r>
            <a:r>
              <a:rPr sz="2800" spc="-10" dirty="0">
                <a:latin typeface="DejaVu Serif"/>
                <a:cs typeface="DejaVu Serif"/>
              </a:rPr>
              <a:t>work </a:t>
            </a:r>
            <a:r>
              <a:rPr sz="2800" dirty="0">
                <a:latin typeface="DejaVu Serif"/>
                <a:cs typeface="DejaVu Serif"/>
              </a:rPr>
              <a:t>to </a:t>
            </a:r>
            <a:r>
              <a:rPr sz="2800" spc="-20" dirty="0">
                <a:latin typeface="DejaVu Serif"/>
                <a:cs typeface="DejaVu Serif"/>
              </a:rPr>
              <a:t>fill </a:t>
            </a:r>
            <a:r>
              <a:rPr sz="2800" dirty="0">
                <a:latin typeface="DejaVu Serif"/>
                <a:cs typeface="DejaVu Serif"/>
              </a:rPr>
              <a:t>in </a:t>
            </a:r>
            <a:r>
              <a:rPr sz="2800" spc="-10" dirty="0">
                <a:latin typeface="DejaVu Serif"/>
                <a:cs typeface="DejaVu Serif"/>
              </a:rPr>
              <a:t>output</a:t>
            </a:r>
            <a:r>
              <a:rPr sz="2800" spc="-4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links.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421132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4075429"/>
            <a:ext cx="65913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" dirty="0">
                <a:latin typeface="DejaVu Serif"/>
                <a:cs typeface="DejaVu Serif"/>
              </a:rPr>
              <a:t>Total </a:t>
            </a:r>
            <a:r>
              <a:rPr sz="3200" spc="-5" dirty="0">
                <a:latin typeface="DejaVu Serif"/>
                <a:cs typeface="DejaVu Serif"/>
              </a:rPr>
              <a:t>preprocessing time:</a:t>
            </a:r>
            <a:r>
              <a:rPr sz="3200" spc="85" dirty="0">
                <a:latin typeface="DejaVu Serif"/>
                <a:cs typeface="DejaVu Serif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3200" spc="-5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554990"/>
            <a:ext cx="4567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Final</a:t>
            </a:r>
            <a:r>
              <a:rPr sz="4400" spc="-90" dirty="0"/>
              <a:t> </a:t>
            </a:r>
            <a:r>
              <a:rPr sz="4400" spc="-60" dirty="0"/>
              <a:t>Totals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66267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558530" cy="32613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355600" algn="just">
              <a:lnSpc>
                <a:spcPts val="3750"/>
              </a:lnSpc>
              <a:spcBef>
                <a:spcPts val="300"/>
              </a:spcBef>
            </a:pPr>
            <a:r>
              <a:rPr sz="3200" spc="-135" dirty="0">
                <a:latin typeface="DejaVu Serif"/>
                <a:cs typeface="DejaVu Serif"/>
              </a:rPr>
              <a:t>We </a:t>
            </a:r>
            <a:r>
              <a:rPr sz="3200" dirty="0">
                <a:latin typeface="DejaVu Serif"/>
                <a:cs typeface="DejaVu Serif"/>
              </a:rPr>
              <a:t>now have a </a:t>
            </a:r>
            <a:r>
              <a:rPr sz="3200" spc="-5" dirty="0">
                <a:latin typeface="DejaVu Serif"/>
                <a:cs typeface="DejaVu Serif"/>
              </a:rPr>
              <a:t>multi-string search data  structure with time</a:t>
            </a:r>
            <a:r>
              <a:rPr sz="3200" spc="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complexity</a:t>
            </a:r>
            <a:endParaRPr sz="3200">
              <a:latin typeface="DejaVu Serif"/>
              <a:cs typeface="DejaVu Serif"/>
            </a:endParaRPr>
          </a:p>
          <a:p>
            <a:pPr marL="2344420" algn="just">
              <a:lnSpc>
                <a:spcPct val="100000"/>
              </a:lnSpc>
              <a:spcBef>
                <a:spcPts val="126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⟨O(</a:t>
            </a: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),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m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+</a:t>
            </a:r>
            <a:r>
              <a:rPr sz="3200" b="1" spc="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z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)⟩</a:t>
            </a:r>
            <a:r>
              <a:rPr sz="3200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080" algn="just">
              <a:lnSpc>
                <a:spcPct val="97800"/>
              </a:lnSpc>
              <a:spcBef>
                <a:spcPts val="1415"/>
              </a:spcBef>
            </a:pPr>
            <a:r>
              <a:rPr sz="3200" spc="-5" dirty="0">
                <a:latin typeface="DejaVu Serif"/>
                <a:cs typeface="DejaVu Serif"/>
              </a:rPr>
              <a:t>In other words, this is exceptionally good  in the case where there </a:t>
            </a:r>
            <a:r>
              <a:rPr sz="3200" dirty="0">
                <a:latin typeface="DejaVu Serif"/>
                <a:cs typeface="DejaVu Serif"/>
              </a:rPr>
              <a:t>are a </a:t>
            </a:r>
            <a:r>
              <a:rPr sz="3200" spc="-20" dirty="0">
                <a:latin typeface="DejaVu Serif"/>
                <a:cs typeface="DejaVu Serif"/>
              </a:rPr>
              <a:t>fixed </a:t>
            </a:r>
            <a:r>
              <a:rPr sz="3200" spc="-5" dirty="0">
                <a:latin typeface="DejaVu Serif"/>
                <a:cs typeface="DejaVu Serif"/>
              </a:rPr>
              <a:t>set of  patterns and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variable string </a:t>
            </a:r>
            <a:r>
              <a:rPr sz="3200" dirty="0">
                <a:latin typeface="DejaVu Serif"/>
                <a:cs typeface="DejaVu Serif"/>
              </a:rPr>
              <a:t>to</a:t>
            </a:r>
            <a:r>
              <a:rPr sz="3200" spc="-3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search.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029" y="554990"/>
            <a:ext cx="5530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Where </a:t>
            </a:r>
            <a:r>
              <a:rPr sz="4400" spc="-75" dirty="0"/>
              <a:t>We're</a:t>
            </a:r>
            <a:r>
              <a:rPr sz="4400" spc="-90" dirty="0"/>
              <a:t> </a:t>
            </a:r>
            <a:r>
              <a:rPr sz="4400" spc="-5" dirty="0"/>
              <a:t>Going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66267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220075" cy="32613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200025" algn="just">
              <a:lnSpc>
                <a:spcPts val="3750"/>
              </a:lnSpc>
              <a:spcBef>
                <a:spcPts val="300"/>
              </a:spcBef>
            </a:pP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powerful data </a:t>
            </a:r>
            <a:r>
              <a:rPr sz="3200" dirty="0">
                <a:latin typeface="DejaVu Serif"/>
                <a:cs typeface="DejaVu Serif"/>
              </a:rPr>
              <a:t>structure </a:t>
            </a:r>
            <a:r>
              <a:rPr sz="3200" spc="-5" dirty="0">
                <a:latin typeface="DejaVu Serif"/>
                <a:cs typeface="DejaVu Serif"/>
              </a:rPr>
              <a:t>called the  </a:t>
            </a:r>
            <a:r>
              <a:rPr sz="3200" spc="-20" dirty="0">
                <a:latin typeface="DejaVu Serif"/>
                <a:cs typeface="DejaVu Serif"/>
              </a:rPr>
              <a:t>suffix </a:t>
            </a:r>
            <a:r>
              <a:rPr sz="3200" spc="-5" dirty="0">
                <a:latin typeface="DejaVu Serif"/>
                <a:cs typeface="DejaVu Serif"/>
              </a:rPr>
              <a:t>tree lets us solve this problem</a:t>
            </a:r>
            <a:r>
              <a:rPr sz="3200" spc="2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in</a:t>
            </a:r>
            <a:endParaRPr sz="3200">
              <a:latin typeface="DejaVu Serif"/>
              <a:cs typeface="DejaVu Serif"/>
            </a:endParaRPr>
          </a:p>
          <a:p>
            <a:pPr marL="2344420" algn="just">
              <a:lnSpc>
                <a:spcPct val="100000"/>
              </a:lnSpc>
              <a:spcBef>
                <a:spcPts val="1260"/>
              </a:spcBef>
            </a:pP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⟨O(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m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), 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n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+</a:t>
            </a:r>
            <a:r>
              <a:rPr sz="3200" b="1" spc="-20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z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)⟩</a:t>
            </a:r>
            <a:r>
              <a:rPr sz="3200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080" algn="just">
              <a:lnSpc>
                <a:spcPct val="97800"/>
              </a:lnSpc>
              <a:spcBef>
                <a:spcPts val="1415"/>
              </a:spcBef>
            </a:pPr>
            <a:r>
              <a:rPr sz="3200" spc="-5" dirty="0">
                <a:latin typeface="DejaVu Serif"/>
                <a:cs typeface="DejaVu Serif"/>
              </a:rPr>
              <a:t>In other words, it </a:t>
            </a:r>
            <a:r>
              <a:rPr sz="3200" dirty="0">
                <a:latin typeface="DejaVu Serif"/>
                <a:cs typeface="DejaVu Serif"/>
              </a:rPr>
              <a:t>excels when </a:t>
            </a:r>
            <a:r>
              <a:rPr sz="3200" spc="-5" dirty="0">
                <a:latin typeface="DejaVu Serif"/>
                <a:cs typeface="DejaVu Serif"/>
              </a:rPr>
              <a:t>there's </a:t>
            </a:r>
            <a:r>
              <a:rPr sz="3200" dirty="0">
                <a:latin typeface="DejaVu Serif"/>
                <a:cs typeface="DejaVu Serif"/>
              </a:rPr>
              <a:t>a  </a:t>
            </a:r>
            <a:r>
              <a:rPr sz="3200" spc="-15" dirty="0">
                <a:latin typeface="DejaVu Serif"/>
                <a:cs typeface="DejaVu Serif"/>
              </a:rPr>
              <a:t>fixed </a:t>
            </a:r>
            <a:r>
              <a:rPr sz="3200" spc="-5" dirty="0">
                <a:latin typeface="DejaVu Serif"/>
                <a:cs typeface="DejaVu Serif"/>
              </a:rPr>
              <a:t>string to </a:t>
            </a:r>
            <a:r>
              <a:rPr sz="3200" dirty="0">
                <a:latin typeface="DejaVu Serif"/>
                <a:cs typeface="DejaVu Serif"/>
              </a:rPr>
              <a:t>search </a:t>
            </a:r>
            <a:r>
              <a:rPr sz="3200" spc="-5" dirty="0">
                <a:latin typeface="DejaVu Serif"/>
                <a:cs typeface="DejaVu Serif"/>
              </a:rPr>
              <a:t>and 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variable set  of patterns.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709" y="3186429"/>
            <a:ext cx="3541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String</a:t>
            </a:r>
            <a:r>
              <a:rPr spc="-45" dirty="0"/>
              <a:t> </a:t>
            </a:r>
            <a:r>
              <a:rPr spc="-5" dirty="0"/>
              <a:t>Searching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5925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0497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5069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9641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4213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469" y="554990"/>
            <a:ext cx="8644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</a:t>
            </a:r>
            <a:r>
              <a:rPr sz="4400" spc="-10" dirty="0"/>
              <a:t>String </a:t>
            </a:r>
            <a:r>
              <a:rPr sz="4400" spc="-5" dirty="0"/>
              <a:t>Searching</a:t>
            </a:r>
            <a:r>
              <a:rPr sz="4400" spc="-35" dirty="0"/>
              <a:t> </a:t>
            </a:r>
            <a:r>
              <a:rPr sz="4400" spc="-5" dirty="0"/>
              <a:t>Problem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4359" y="1865629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59" y="4025900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359" y="5111750"/>
            <a:ext cx="161290" cy="22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245" dirty="0">
                <a:latin typeface="Calibri"/>
                <a:cs typeface="Calibri"/>
              </a:rPr>
              <a:t>●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1569466"/>
            <a:ext cx="8632825" cy="526034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R="2245360" algn="ctr">
              <a:lnSpc>
                <a:spcPct val="100000"/>
              </a:lnSpc>
              <a:spcBef>
                <a:spcPts val="1360"/>
              </a:spcBef>
            </a:pPr>
            <a:r>
              <a:rPr sz="3050" dirty="0">
                <a:latin typeface="DejaVu Serif"/>
                <a:cs typeface="DejaVu Serif"/>
              </a:rPr>
              <a:t>Consider </a:t>
            </a:r>
            <a:r>
              <a:rPr sz="3050" spc="-10" dirty="0">
                <a:latin typeface="DejaVu Serif"/>
                <a:cs typeface="DejaVu Serif"/>
              </a:rPr>
              <a:t>the </a:t>
            </a:r>
            <a:r>
              <a:rPr sz="3050" dirty="0">
                <a:latin typeface="DejaVu Serif"/>
                <a:cs typeface="DejaVu Serif"/>
              </a:rPr>
              <a:t>following</a:t>
            </a:r>
            <a:r>
              <a:rPr sz="3050" spc="-55" dirty="0">
                <a:latin typeface="DejaVu Serif"/>
                <a:cs typeface="DejaVu Serif"/>
              </a:rPr>
              <a:t> </a:t>
            </a:r>
            <a:r>
              <a:rPr sz="3050" dirty="0">
                <a:latin typeface="DejaVu Serif"/>
                <a:cs typeface="DejaVu Serif"/>
              </a:rPr>
              <a:t>problem:</a:t>
            </a:r>
            <a:endParaRPr sz="3050">
              <a:latin typeface="DejaVu Serif"/>
              <a:cs typeface="DejaVu Serif"/>
            </a:endParaRPr>
          </a:p>
          <a:p>
            <a:pPr marL="250190" marR="189865" indent="-6350" algn="ctr">
              <a:lnSpc>
                <a:spcPts val="3579"/>
              </a:lnSpc>
              <a:spcBef>
                <a:spcPts val="1445"/>
              </a:spcBef>
            </a:pP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Given </a:t>
            </a:r>
            <a:r>
              <a:rPr sz="3050" spc="-10" dirty="0">
                <a:solidFill>
                  <a:srgbClr val="7F007F"/>
                </a:solidFill>
                <a:latin typeface="DejaVu Serif"/>
                <a:cs typeface="DejaVu Serif"/>
              </a:rPr>
              <a:t>a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string </a:t>
            </a:r>
            <a:r>
              <a:rPr sz="3050" i="1" spc="-10" dirty="0">
                <a:solidFill>
                  <a:srgbClr val="7F007F"/>
                </a:solidFill>
                <a:latin typeface="DejaVu Serif"/>
                <a:cs typeface="DejaVu Serif"/>
              </a:rPr>
              <a:t>T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and </a:t>
            </a:r>
            <a:r>
              <a:rPr sz="3050" i="1" spc="-10" dirty="0">
                <a:solidFill>
                  <a:srgbClr val="7F007F"/>
                </a:solidFill>
                <a:latin typeface="DejaVu Serif"/>
                <a:cs typeface="DejaVu Serif"/>
              </a:rPr>
              <a:t>k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nonempty strings  </a:t>
            </a:r>
            <a:r>
              <a:rPr sz="3050" i="1" dirty="0">
                <a:solidFill>
                  <a:srgbClr val="7F007F"/>
                </a:solidFill>
                <a:latin typeface="DejaVu Serif"/>
                <a:cs typeface="DejaVu Serif"/>
              </a:rPr>
              <a:t>P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₁, …, </a:t>
            </a:r>
            <a:r>
              <a:rPr sz="3050" i="1" dirty="0">
                <a:solidFill>
                  <a:srgbClr val="7F007F"/>
                </a:solidFill>
                <a:latin typeface="DejaVu Serif"/>
                <a:cs typeface="DejaVu Serif"/>
              </a:rPr>
              <a:t>Pₖ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, </a:t>
            </a:r>
            <a:r>
              <a:rPr sz="3050" spc="-20" dirty="0">
                <a:solidFill>
                  <a:srgbClr val="7F007F"/>
                </a:solidFill>
                <a:latin typeface="DejaVu Serif"/>
                <a:cs typeface="DejaVu Serif"/>
              </a:rPr>
              <a:t>find 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all occurrences of </a:t>
            </a:r>
            <a:r>
              <a:rPr sz="3050" i="1" dirty="0">
                <a:solidFill>
                  <a:srgbClr val="7F007F"/>
                </a:solidFill>
                <a:latin typeface="DejaVu Serif"/>
                <a:cs typeface="DejaVu Serif"/>
              </a:rPr>
              <a:t>P</a:t>
            </a:r>
            <a:r>
              <a:rPr sz="3050" dirty="0">
                <a:solidFill>
                  <a:srgbClr val="7F007F"/>
                </a:solidFill>
                <a:latin typeface="DejaVu Serif"/>
                <a:cs typeface="DejaVu Serif"/>
              </a:rPr>
              <a:t>₁, …, </a:t>
            </a:r>
            <a:r>
              <a:rPr sz="3050" i="1" spc="-5" dirty="0">
                <a:solidFill>
                  <a:srgbClr val="7F007F"/>
                </a:solidFill>
                <a:latin typeface="DejaVu Serif"/>
                <a:cs typeface="DejaVu Serif"/>
              </a:rPr>
              <a:t>Pₖ  </a:t>
            </a:r>
            <a:r>
              <a:rPr sz="3050" spc="-5" dirty="0">
                <a:solidFill>
                  <a:srgbClr val="7F007F"/>
                </a:solidFill>
                <a:latin typeface="DejaVu Serif"/>
                <a:cs typeface="DejaVu Serif"/>
              </a:rPr>
              <a:t>in</a:t>
            </a:r>
            <a:r>
              <a:rPr sz="3050" spc="10" dirty="0">
                <a:solidFill>
                  <a:srgbClr val="7F007F"/>
                </a:solidFill>
                <a:latin typeface="DejaVu Serif"/>
                <a:cs typeface="DejaVu Serif"/>
              </a:rPr>
              <a:t> </a:t>
            </a:r>
            <a:r>
              <a:rPr sz="3050" i="1" spc="5" dirty="0">
                <a:solidFill>
                  <a:srgbClr val="7F007F"/>
                </a:solidFill>
                <a:latin typeface="DejaVu Serif"/>
                <a:cs typeface="DejaVu Serif"/>
              </a:rPr>
              <a:t>T</a:t>
            </a:r>
            <a:r>
              <a:rPr sz="3050" spc="5" dirty="0">
                <a:solidFill>
                  <a:srgbClr val="7F007F"/>
                </a:solidFill>
                <a:latin typeface="DejaVu Serif"/>
                <a:cs typeface="DejaVu Serif"/>
              </a:rPr>
              <a:t>.</a:t>
            </a:r>
            <a:endParaRPr sz="3050">
              <a:latin typeface="DejaVu Serif"/>
              <a:cs typeface="DejaVu Serif"/>
            </a:endParaRPr>
          </a:p>
          <a:p>
            <a:pPr marL="12700" marR="5080">
              <a:lnSpc>
                <a:spcPts val="3610"/>
              </a:lnSpc>
              <a:spcBef>
                <a:spcPts val="1355"/>
              </a:spcBef>
            </a:pPr>
            <a:r>
              <a:rPr sz="3050" i="1" spc="-10" dirty="0">
                <a:latin typeface="DejaVu Serif"/>
                <a:cs typeface="DejaVu Serif"/>
              </a:rPr>
              <a:t>T </a:t>
            </a:r>
            <a:r>
              <a:rPr sz="3050" dirty="0">
                <a:latin typeface="DejaVu Serif"/>
                <a:cs typeface="DejaVu Serif"/>
              </a:rPr>
              <a:t>is called </a:t>
            </a:r>
            <a:r>
              <a:rPr sz="3050" spc="-10" dirty="0">
                <a:latin typeface="DejaVu Serif"/>
                <a:cs typeface="DejaVu Serif"/>
              </a:rPr>
              <a:t>the </a:t>
            </a:r>
            <a:r>
              <a:rPr sz="305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text string </a:t>
            </a:r>
            <a:r>
              <a:rPr sz="3050" spc="-5" dirty="0">
                <a:latin typeface="DejaVu Serif"/>
                <a:cs typeface="DejaVu Serif"/>
              </a:rPr>
              <a:t>and </a:t>
            </a:r>
            <a:r>
              <a:rPr sz="3050" i="1" dirty="0">
                <a:latin typeface="DejaVu Serif"/>
                <a:cs typeface="DejaVu Serif"/>
              </a:rPr>
              <a:t>P</a:t>
            </a:r>
            <a:r>
              <a:rPr sz="3050" dirty="0">
                <a:latin typeface="DejaVu Serif"/>
                <a:cs typeface="DejaVu Serif"/>
              </a:rPr>
              <a:t>₁, </a:t>
            </a:r>
            <a:r>
              <a:rPr sz="3050" spc="-5" dirty="0">
                <a:latin typeface="DejaVu Serif"/>
                <a:cs typeface="DejaVu Serif"/>
              </a:rPr>
              <a:t>…, </a:t>
            </a:r>
            <a:r>
              <a:rPr sz="3050" i="1" spc="-5" dirty="0">
                <a:latin typeface="DejaVu Serif"/>
                <a:cs typeface="DejaVu Serif"/>
              </a:rPr>
              <a:t>Pₖ </a:t>
            </a:r>
            <a:r>
              <a:rPr sz="3050" dirty="0">
                <a:latin typeface="DejaVu Serif"/>
                <a:cs typeface="DejaVu Serif"/>
              </a:rPr>
              <a:t>are  called </a:t>
            </a:r>
            <a:r>
              <a:rPr sz="305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pattern</a:t>
            </a:r>
            <a:r>
              <a:rPr sz="305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050" b="1" i="1" spc="5" dirty="0">
                <a:solidFill>
                  <a:srgbClr val="0000FF"/>
                </a:solidFill>
                <a:latin typeface="DejaVu Serif"/>
                <a:cs typeface="DejaVu Serif"/>
              </a:rPr>
              <a:t>strings</a:t>
            </a:r>
            <a:r>
              <a:rPr sz="3050" spc="5" dirty="0">
                <a:latin typeface="DejaVu Serif"/>
                <a:cs typeface="DejaVu Serif"/>
              </a:rPr>
              <a:t>.</a:t>
            </a:r>
            <a:endParaRPr sz="3050">
              <a:latin typeface="DejaVu Serif"/>
              <a:cs typeface="DejaVu Serif"/>
            </a:endParaRPr>
          </a:p>
          <a:p>
            <a:pPr marL="12700" marR="15875">
              <a:lnSpc>
                <a:spcPct val="97700"/>
              </a:lnSpc>
              <a:spcBef>
                <a:spcPts val="1235"/>
              </a:spcBef>
            </a:pPr>
            <a:r>
              <a:rPr sz="3050" spc="-5" dirty="0">
                <a:latin typeface="DejaVu Serif"/>
                <a:cs typeface="DejaVu Serif"/>
              </a:rPr>
              <a:t>This problem </a:t>
            </a:r>
            <a:r>
              <a:rPr sz="3050" dirty="0">
                <a:latin typeface="DejaVu Serif"/>
                <a:cs typeface="DejaVu Serif"/>
              </a:rPr>
              <a:t>was originally </a:t>
            </a:r>
            <a:r>
              <a:rPr sz="3050" spc="-5" dirty="0">
                <a:latin typeface="DejaVu Serif"/>
                <a:cs typeface="DejaVu Serif"/>
              </a:rPr>
              <a:t>studied in </a:t>
            </a:r>
            <a:r>
              <a:rPr sz="3050" spc="-10" dirty="0">
                <a:latin typeface="DejaVu Serif"/>
                <a:cs typeface="DejaVu Serif"/>
              </a:rPr>
              <a:t>the  </a:t>
            </a:r>
            <a:r>
              <a:rPr sz="3050" dirty="0">
                <a:latin typeface="DejaVu Serif"/>
                <a:cs typeface="DejaVu Serif"/>
              </a:rPr>
              <a:t>context of compiling indexes, </a:t>
            </a:r>
            <a:r>
              <a:rPr sz="3050" spc="-10" dirty="0">
                <a:latin typeface="DejaVu Serif"/>
                <a:cs typeface="DejaVu Serif"/>
              </a:rPr>
              <a:t>but </a:t>
            </a:r>
            <a:r>
              <a:rPr sz="3050" spc="-5" dirty="0">
                <a:latin typeface="DejaVu Serif"/>
                <a:cs typeface="DejaVu Serif"/>
              </a:rPr>
              <a:t>has found  </a:t>
            </a:r>
            <a:r>
              <a:rPr sz="3050" dirty="0">
                <a:latin typeface="DejaVu Serif"/>
                <a:cs typeface="DejaVu Serif"/>
              </a:rPr>
              <a:t>applications </a:t>
            </a:r>
            <a:r>
              <a:rPr sz="3050" spc="-5" dirty="0">
                <a:latin typeface="DejaVu Serif"/>
                <a:cs typeface="DejaVu Serif"/>
              </a:rPr>
              <a:t>in </a:t>
            </a:r>
            <a:r>
              <a:rPr sz="3050" dirty="0">
                <a:latin typeface="DejaVu Serif"/>
                <a:cs typeface="DejaVu Serif"/>
              </a:rPr>
              <a:t>computer </a:t>
            </a:r>
            <a:r>
              <a:rPr sz="3050" spc="-5" dirty="0">
                <a:latin typeface="DejaVu Serif"/>
                <a:cs typeface="DejaVu Serif"/>
              </a:rPr>
              <a:t>security and  </a:t>
            </a:r>
            <a:r>
              <a:rPr sz="3050" dirty="0">
                <a:latin typeface="DejaVu Serif"/>
                <a:cs typeface="DejaVu Serif"/>
              </a:rPr>
              <a:t>computational</a:t>
            </a:r>
            <a:r>
              <a:rPr sz="3050" spc="-5" dirty="0">
                <a:latin typeface="DejaVu Serif"/>
                <a:cs typeface="DejaVu Serif"/>
              </a:rPr>
              <a:t> </a:t>
            </a:r>
            <a:r>
              <a:rPr sz="3050" dirty="0">
                <a:latin typeface="DejaVu Serif"/>
                <a:cs typeface="DejaVu Serif"/>
              </a:rPr>
              <a:t>genomics.</a:t>
            </a:r>
            <a:endParaRPr sz="30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3878579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20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4140"/>
                </a:lnTo>
                <a:lnTo>
                  <a:pt x="0" y="104140"/>
                </a:lnTo>
                <a:lnTo>
                  <a:pt x="0" y="359409"/>
                </a:lnTo>
                <a:lnTo>
                  <a:pt x="219709" y="359409"/>
                </a:lnTo>
                <a:lnTo>
                  <a:pt x="219709" y="464820"/>
                </a:lnTo>
                <a:lnTo>
                  <a:pt x="457200" y="232409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4140"/>
                </a:moveTo>
                <a:lnTo>
                  <a:pt x="219709" y="104140"/>
                </a:lnTo>
                <a:lnTo>
                  <a:pt x="219709" y="0"/>
                </a:lnTo>
                <a:lnTo>
                  <a:pt x="457200" y="232409"/>
                </a:lnTo>
                <a:lnTo>
                  <a:pt x="219709" y="464820"/>
                </a:lnTo>
                <a:lnTo>
                  <a:pt x="219709" y="359409"/>
                </a:lnTo>
                <a:lnTo>
                  <a:pt x="0" y="359409"/>
                </a:lnTo>
                <a:lnTo>
                  <a:pt x="0" y="1041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4140"/>
                </a:lnTo>
                <a:lnTo>
                  <a:pt x="0" y="104140"/>
                </a:lnTo>
                <a:lnTo>
                  <a:pt x="0" y="359409"/>
                </a:lnTo>
                <a:lnTo>
                  <a:pt x="219709" y="359409"/>
                </a:lnTo>
                <a:lnTo>
                  <a:pt x="219709" y="464820"/>
                </a:lnTo>
                <a:lnTo>
                  <a:pt x="457200" y="232409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4140"/>
                </a:moveTo>
                <a:lnTo>
                  <a:pt x="219709" y="104140"/>
                </a:lnTo>
                <a:lnTo>
                  <a:pt x="219709" y="0"/>
                </a:lnTo>
                <a:lnTo>
                  <a:pt x="457200" y="232409"/>
                </a:lnTo>
                <a:lnTo>
                  <a:pt x="219709" y="464820"/>
                </a:lnTo>
                <a:lnTo>
                  <a:pt x="219709" y="359409"/>
                </a:lnTo>
                <a:lnTo>
                  <a:pt x="0" y="359409"/>
                </a:lnTo>
                <a:lnTo>
                  <a:pt x="0" y="10414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212090"/>
                </a:move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lnTo>
                  <a:pt x="318769" y="21209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90"/>
                </a:lnTo>
                <a:lnTo>
                  <a:pt x="457200" y="2120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69" y="457200"/>
                </a:moveTo>
                <a:lnTo>
                  <a:pt x="318769" y="212090"/>
                </a:lnTo>
                <a:lnTo>
                  <a:pt x="457200" y="212090"/>
                </a:lnTo>
                <a:lnTo>
                  <a:pt x="228600" y="0"/>
                </a:lnTo>
                <a:lnTo>
                  <a:pt x="0" y="212090"/>
                </a:lnTo>
                <a:lnTo>
                  <a:pt x="138430" y="212090"/>
                </a:lnTo>
                <a:lnTo>
                  <a:pt x="138430" y="457200"/>
                </a:lnTo>
                <a:lnTo>
                  <a:pt x="31876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219709" y="0"/>
                </a:moveTo>
                <a:lnTo>
                  <a:pt x="219709" y="105410"/>
                </a:lnTo>
                <a:lnTo>
                  <a:pt x="0" y="105410"/>
                </a:lnTo>
                <a:lnTo>
                  <a:pt x="0" y="360680"/>
                </a:lnTo>
                <a:lnTo>
                  <a:pt x="219709" y="360680"/>
                </a:lnTo>
                <a:lnTo>
                  <a:pt x="219709" y="464820"/>
                </a:lnTo>
                <a:lnTo>
                  <a:pt x="457200" y="232410"/>
                </a:lnTo>
                <a:lnTo>
                  <a:pt x="219709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135380"/>
            <a:ext cx="457200" cy="464820"/>
          </a:xfrm>
          <a:custGeom>
            <a:avLst/>
            <a:gdLst/>
            <a:ahLst/>
            <a:cxnLst/>
            <a:rect l="l" t="t" r="r" b="b"/>
            <a:pathLst>
              <a:path w="457200" h="464819">
                <a:moveTo>
                  <a:pt x="0" y="105410"/>
                </a:moveTo>
                <a:lnTo>
                  <a:pt x="219709" y="105410"/>
                </a:lnTo>
                <a:lnTo>
                  <a:pt x="219709" y="0"/>
                </a:lnTo>
                <a:lnTo>
                  <a:pt x="457200" y="232410"/>
                </a:lnTo>
                <a:lnTo>
                  <a:pt x="219709" y="464820"/>
                </a:lnTo>
                <a:lnTo>
                  <a:pt x="219709" y="360680"/>
                </a:lnTo>
                <a:lnTo>
                  <a:pt x="0" y="360680"/>
                </a:lnTo>
                <a:lnTo>
                  <a:pt x="0" y="1054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0669" y="554990"/>
            <a:ext cx="6970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Analyzing </a:t>
            </a:r>
            <a:r>
              <a:rPr sz="4400" spc="-5" dirty="0"/>
              <a:t>Our</a:t>
            </a:r>
            <a:r>
              <a:rPr sz="4400" spc="-55" dirty="0"/>
              <a:t> </a:t>
            </a:r>
            <a:r>
              <a:rPr sz="4400" spc="-5" dirty="0"/>
              <a:t>Approach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85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50914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575055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02590" marR="191135">
              <a:lnSpc>
                <a:spcPct val="97800"/>
              </a:lnSpc>
              <a:spcBef>
                <a:spcPts val="185"/>
              </a:spcBef>
            </a:pPr>
            <a:r>
              <a:rPr sz="3200" dirty="0"/>
              <a:t>As </a:t>
            </a:r>
            <a:r>
              <a:rPr sz="3200" spc="-5" dirty="0"/>
              <a:t>before, let </a:t>
            </a:r>
            <a:r>
              <a:rPr sz="3200" i="1" dirty="0">
                <a:latin typeface="DejaVu Serif"/>
                <a:cs typeface="DejaVu Serif"/>
              </a:rPr>
              <a:t>m </a:t>
            </a:r>
            <a:r>
              <a:rPr sz="3200" spc="-5" dirty="0"/>
              <a:t>be the length of the text  and </a:t>
            </a:r>
            <a:r>
              <a:rPr sz="3200" i="1" dirty="0">
                <a:latin typeface="DejaVu Serif"/>
                <a:cs typeface="DejaVu Serif"/>
              </a:rPr>
              <a:t>n </a:t>
            </a:r>
            <a:r>
              <a:rPr sz="3200" spc="-5" dirty="0"/>
              <a:t>the total length of the pattern  strings.</a:t>
            </a:r>
            <a:endParaRPr sz="3200">
              <a:latin typeface="DejaVu Serif"/>
              <a:cs typeface="DejaVu Serif"/>
            </a:endParaRPr>
          </a:p>
          <a:p>
            <a:pPr marL="402590" marR="5080">
              <a:lnSpc>
                <a:spcPct val="97800"/>
              </a:lnSpc>
              <a:spcBef>
                <a:spcPts val="1410"/>
              </a:spcBef>
            </a:pPr>
            <a:r>
              <a:rPr sz="3200" spc="-65" dirty="0"/>
              <a:t>For </a:t>
            </a:r>
            <a:r>
              <a:rPr sz="3200" spc="-5" dirty="0"/>
              <a:t>each character of the text string </a:t>
            </a:r>
            <a:r>
              <a:rPr sz="3200" i="1" spc="-5" dirty="0">
                <a:latin typeface="DejaVu Serif"/>
                <a:cs typeface="DejaVu Serif"/>
              </a:rPr>
              <a:t>T</a:t>
            </a:r>
            <a:r>
              <a:rPr sz="3200" spc="-5" dirty="0"/>
              <a:t>, </a:t>
            </a:r>
            <a:r>
              <a:rPr sz="3200" spc="-10" dirty="0"/>
              <a:t>in  </a:t>
            </a:r>
            <a:r>
              <a:rPr sz="3200" spc="-5" dirty="0"/>
              <a:t>the </a:t>
            </a:r>
            <a:r>
              <a:rPr sz="3200" dirty="0"/>
              <a:t>worst </a:t>
            </a:r>
            <a:r>
              <a:rPr sz="3200" spc="-5" dirty="0"/>
              <a:t>case, we scan over all </a:t>
            </a:r>
            <a:r>
              <a:rPr sz="3200" i="1" dirty="0">
                <a:latin typeface="DejaVu Serif"/>
                <a:cs typeface="DejaVu Serif"/>
              </a:rPr>
              <a:t>n </a:t>
            </a:r>
            <a:r>
              <a:rPr sz="3200" spc="-5" dirty="0"/>
              <a:t>total  characters in the</a:t>
            </a:r>
            <a:r>
              <a:rPr sz="3200" dirty="0"/>
              <a:t> </a:t>
            </a:r>
            <a:r>
              <a:rPr sz="3200" spc="-5" dirty="0"/>
              <a:t>patterns.</a:t>
            </a:r>
            <a:endParaRPr sz="3200">
              <a:latin typeface="DejaVu Serif"/>
              <a:cs typeface="DejaVu Serif"/>
            </a:endParaRPr>
          </a:p>
          <a:p>
            <a:pPr marL="402590" marR="3321050">
              <a:lnSpc>
                <a:spcPct val="134600"/>
              </a:lnSpc>
              <a:spcBef>
                <a:spcPts val="45"/>
              </a:spcBef>
            </a:pPr>
            <a:r>
              <a:rPr sz="3200" spc="-5" dirty="0"/>
              <a:t>Time complexity: 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3200" b="1" i="1" dirty="0">
                <a:solidFill>
                  <a:srgbClr val="0000FF"/>
                </a:solidFill>
                <a:latin typeface="DejaVu Serif"/>
                <a:cs typeface="DejaVu Serif"/>
              </a:rPr>
              <a:t>mn</a:t>
            </a:r>
            <a:r>
              <a:rPr sz="3200" b="1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3200" dirty="0"/>
              <a:t>.  </a:t>
            </a:r>
            <a:r>
              <a:rPr sz="3200" spc="-5" dirty="0"/>
              <a:t>Is this </a:t>
            </a:r>
            <a:r>
              <a:rPr sz="3200" dirty="0"/>
              <a:t>a </a:t>
            </a:r>
            <a:r>
              <a:rPr sz="3200" spc="-5" dirty="0"/>
              <a:t>tight</a:t>
            </a:r>
            <a:r>
              <a:rPr sz="3200" spc="-25" dirty="0"/>
              <a:t> </a:t>
            </a:r>
            <a:r>
              <a:rPr sz="3200" spc="-5" dirty="0"/>
              <a:t>bound?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5120" y="554990"/>
            <a:ext cx="1809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Θ</a:t>
            </a:r>
            <a:r>
              <a:rPr sz="4400" spc="5" dirty="0"/>
              <a:t>(</a:t>
            </a:r>
            <a:r>
              <a:rPr sz="4400" i="1" spc="-5" dirty="0">
                <a:latin typeface="DejaVu Serif"/>
                <a:cs typeface="DejaVu Serif"/>
              </a:rPr>
              <a:t>mn</a:t>
            </a:r>
            <a:r>
              <a:rPr sz="4400" dirty="0"/>
              <a:t>)</a:t>
            </a:r>
            <a:endParaRPr sz="4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2677160"/>
            <a:ext cx="2286000" cy="2484120"/>
          </a:xfrm>
          <a:custGeom>
            <a:avLst/>
            <a:gdLst/>
            <a:ahLst/>
            <a:cxnLst/>
            <a:rect l="l" t="t" r="r" b="b"/>
            <a:pathLst>
              <a:path w="2286000" h="2484120">
                <a:moveTo>
                  <a:pt x="2109470" y="0"/>
                </a:moveTo>
                <a:lnTo>
                  <a:pt x="176529" y="0"/>
                </a:lnTo>
                <a:lnTo>
                  <a:pt x="132585" y="6990"/>
                </a:lnTo>
                <a:lnTo>
                  <a:pt x="91251" y="26293"/>
                </a:lnTo>
                <a:lnTo>
                  <a:pt x="54927" y="55403"/>
                </a:lnTo>
                <a:lnTo>
                  <a:pt x="26011" y="91816"/>
                </a:lnTo>
                <a:lnTo>
                  <a:pt x="6902" y="133026"/>
                </a:lnTo>
                <a:lnTo>
                  <a:pt x="0" y="176529"/>
                </a:lnTo>
                <a:lnTo>
                  <a:pt x="0" y="2307590"/>
                </a:lnTo>
                <a:lnTo>
                  <a:pt x="6902" y="2351093"/>
                </a:lnTo>
                <a:lnTo>
                  <a:pt x="26011" y="2392303"/>
                </a:lnTo>
                <a:lnTo>
                  <a:pt x="54927" y="2428716"/>
                </a:lnTo>
                <a:lnTo>
                  <a:pt x="91251" y="2457826"/>
                </a:lnTo>
                <a:lnTo>
                  <a:pt x="132585" y="2477129"/>
                </a:lnTo>
                <a:lnTo>
                  <a:pt x="176529" y="2484120"/>
                </a:lnTo>
                <a:lnTo>
                  <a:pt x="2109470" y="2484120"/>
                </a:lnTo>
                <a:lnTo>
                  <a:pt x="2153414" y="2477129"/>
                </a:lnTo>
                <a:lnTo>
                  <a:pt x="2194748" y="2457826"/>
                </a:lnTo>
                <a:lnTo>
                  <a:pt x="2231072" y="2428716"/>
                </a:lnTo>
                <a:lnTo>
                  <a:pt x="2259988" y="2392303"/>
                </a:lnTo>
                <a:lnTo>
                  <a:pt x="2279097" y="2351093"/>
                </a:lnTo>
                <a:lnTo>
                  <a:pt x="2286000" y="2307590"/>
                </a:lnTo>
                <a:lnTo>
                  <a:pt x="2286000" y="176529"/>
                </a:lnTo>
                <a:lnTo>
                  <a:pt x="2279097" y="133026"/>
                </a:lnTo>
                <a:lnTo>
                  <a:pt x="2259988" y="91816"/>
                </a:lnTo>
                <a:lnTo>
                  <a:pt x="2231072" y="55403"/>
                </a:lnTo>
                <a:lnTo>
                  <a:pt x="2194748" y="26293"/>
                </a:lnTo>
                <a:lnTo>
                  <a:pt x="2153414" y="6990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2677160"/>
            <a:ext cx="2286000" cy="2484120"/>
          </a:xfrm>
          <a:custGeom>
            <a:avLst/>
            <a:gdLst/>
            <a:ahLst/>
            <a:cxnLst/>
            <a:rect l="l" t="t" r="r" b="b"/>
            <a:pathLst>
              <a:path w="2286000" h="2484120">
                <a:moveTo>
                  <a:pt x="176529" y="0"/>
                </a:moveTo>
                <a:lnTo>
                  <a:pt x="132585" y="6990"/>
                </a:lnTo>
                <a:lnTo>
                  <a:pt x="91251" y="26293"/>
                </a:lnTo>
                <a:lnTo>
                  <a:pt x="54927" y="55403"/>
                </a:lnTo>
                <a:lnTo>
                  <a:pt x="26011" y="91816"/>
                </a:lnTo>
                <a:lnTo>
                  <a:pt x="6902" y="133026"/>
                </a:lnTo>
                <a:lnTo>
                  <a:pt x="0" y="176529"/>
                </a:lnTo>
                <a:lnTo>
                  <a:pt x="0" y="2307590"/>
                </a:lnTo>
                <a:lnTo>
                  <a:pt x="6902" y="2351093"/>
                </a:lnTo>
                <a:lnTo>
                  <a:pt x="26011" y="2392303"/>
                </a:lnTo>
                <a:lnTo>
                  <a:pt x="54927" y="2428716"/>
                </a:lnTo>
                <a:lnTo>
                  <a:pt x="91251" y="2457826"/>
                </a:lnTo>
                <a:lnTo>
                  <a:pt x="132585" y="2477129"/>
                </a:lnTo>
                <a:lnTo>
                  <a:pt x="176529" y="2484120"/>
                </a:lnTo>
                <a:lnTo>
                  <a:pt x="2109470" y="2484120"/>
                </a:lnTo>
                <a:lnTo>
                  <a:pt x="2153414" y="2477129"/>
                </a:lnTo>
                <a:lnTo>
                  <a:pt x="2194748" y="2457826"/>
                </a:lnTo>
                <a:lnTo>
                  <a:pt x="2231072" y="2428716"/>
                </a:lnTo>
                <a:lnTo>
                  <a:pt x="2259988" y="2392303"/>
                </a:lnTo>
                <a:lnTo>
                  <a:pt x="2279097" y="2351093"/>
                </a:lnTo>
                <a:lnTo>
                  <a:pt x="2286000" y="2307590"/>
                </a:lnTo>
                <a:lnTo>
                  <a:pt x="2286000" y="176529"/>
                </a:lnTo>
                <a:lnTo>
                  <a:pt x="2279097" y="133026"/>
                </a:lnTo>
                <a:lnTo>
                  <a:pt x="2259988" y="91816"/>
                </a:lnTo>
                <a:lnTo>
                  <a:pt x="2231072" y="55403"/>
                </a:lnTo>
                <a:lnTo>
                  <a:pt x="2194748" y="26293"/>
                </a:lnTo>
                <a:lnTo>
                  <a:pt x="2153414" y="6990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26771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5161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5790" y="2696209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410670" y="3410670"/>
          <a:ext cx="54864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85800" y="313436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6900" y="3186429"/>
            <a:ext cx="38023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 </a:t>
            </a:r>
            <a:r>
              <a:rPr dirty="0"/>
              <a:t>we </a:t>
            </a:r>
            <a:r>
              <a:rPr spc="-5" dirty="0"/>
              <a:t>do</a:t>
            </a:r>
            <a:r>
              <a:rPr spc="-75" dirty="0"/>
              <a:t> </a:t>
            </a:r>
            <a:r>
              <a:rPr spc="-5" dirty="0"/>
              <a:t>better?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2743200" cy="4343400"/>
          </a:xfrm>
          <a:custGeom>
            <a:avLst/>
            <a:gdLst/>
            <a:ahLst/>
            <a:cxnLst/>
            <a:rect l="l" t="t" r="r" b="b"/>
            <a:pathLst>
              <a:path w="2743200" h="4343400">
                <a:moveTo>
                  <a:pt x="2531110" y="0"/>
                </a:moveTo>
                <a:lnTo>
                  <a:pt x="212090" y="0"/>
                </a:lnTo>
                <a:lnTo>
                  <a:pt x="166751" y="6146"/>
                </a:lnTo>
                <a:lnTo>
                  <a:pt x="123389" y="23356"/>
                </a:lnTo>
                <a:lnTo>
                  <a:pt x="83827" y="49785"/>
                </a:lnTo>
                <a:lnTo>
                  <a:pt x="49885" y="83590"/>
                </a:lnTo>
                <a:lnTo>
                  <a:pt x="23385" y="122927"/>
                </a:lnTo>
                <a:lnTo>
                  <a:pt x="6150" y="165951"/>
                </a:lnTo>
                <a:lnTo>
                  <a:pt x="0" y="210820"/>
                </a:lnTo>
                <a:lnTo>
                  <a:pt x="0" y="4131310"/>
                </a:lnTo>
                <a:lnTo>
                  <a:pt x="6150" y="4176248"/>
                </a:lnTo>
                <a:lnTo>
                  <a:pt x="23385" y="4219454"/>
                </a:lnTo>
                <a:lnTo>
                  <a:pt x="49885" y="4259039"/>
                </a:lnTo>
                <a:lnTo>
                  <a:pt x="83827" y="4293114"/>
                </a:lnTo>
                <a:lnTo>
                  <a:pt x="123389" y="4319792"/>
                </a:lnTo>
                <a:lnTo>
                  <a:pt x="166751" y="4337183"/>
                </a:lnTo>
                <a:lnTo>
                  <a:pt x="212090" y="4343400"/>
                </a:lnTo>
                <a:lnTo>
                  <a:pt x="2531110" y="4343400"/>
                </a:lnTo>
                <a:lnTo>
                  <a:pt x="2576448" y="4337183"/>
                </a:lnTo>
                <a:lnTo>
                  <a:pt x="2619810" y="4319792"/>
                </a:lnTo>
                <a:lnTo>
                  <a:pt x="2659372" y="4293114"/>
                </a:lnTo>
                <a:lnTo>
                  <a:pt x="2693314" y="4259039"/>
                </a:lnTo>
                <a:lnTo>
                  <a:pt x="2719814" y="4219454"/>
                </a:lnTo>
                <a:lnTo>
                  <a:pt x="2737049" y="4176248"/>
                </a:lnTo>
                <a:lnTo>
                  <a:pt x="2743200" y="4131310"/>
                </a:lnTo>
                <a:lnTo>
                  <a:pt x="2743200" y="210820"/>
                </a:lnTo>
                <a:lnTo>
                  <a:pt x="2737049" y="165951"/>
                </a:lnTo>
                <a:lnTo>
                  <a:pt x="2719814" y="122927"/>
                </a:lnTo>
                <a:lnTo>
                  <a:pt x="2693314" y="83590"/>
                </a:lnTo>
                <a:lnTo>
                  <a:pt x="2659372" y="49785"/>
                </a:lnTo>
                <a:lnTo>
                  <a:pt x="2619810" y="23356"/>
                </a:lnTo>
                <a:lnTo>
                  <a:pt x="2576448" y="6146"/>
                </a:lnTo>
                <a:lnTo>
                  <a:pt x="253111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2743200" cy="4343400"/>
          </a:xfrm>
          <a:custGeom>
            <a:avLst/>
            <a:gdLst/>
            <a:ahLst/>
            <a:cxnLst/>
            <a:rect l="l" t="t" r="r" b="b"/>
            <a:pathLst>
              <a:path w="2743200" h="4343400">
                <a:moveTo>
                  <a:pt x="212090" y="0"/>
                </a:moveTo>
                <a:lnTo>
                  <a:pt x="166751" y="6146"/>
                </a:lnTo>
                <a:lnTo>
                  <a:pt x="123389" y="23356"/>
                </a:lnTo>
                <a:lnTo>
                  <a:pt x="83827" y="49785"/>
                </a:lnTo>
                <a:lnTo>
                  <a:pt x="49885" y="83590"/>
                </a:lnTo>
                <a:lnTo>
                  <a:pt x="23385" y="122927"/>
                </a:lnTo>
                <a:lnTo>
                  <a:pt x="6150" y="165951"/>
                </a:lnTo>
                <a:lnTo>
                  <a:pt x="0" y="210820"/>
                </a:lnTo>
                <a:lnTo>
                  <a:pt x="0" y="4131310"/>
                </a:lnTo>
                <a:lnTo>
                  <a:pt x="6150" y="4176248"/>
                </a:lnTo>
                <a:lnTo>
                  <a:pt x="23385" y="4219454"/>
                </a:lnTo>
                <a:lnTo>
                  <a:pt x="49885" y="4259039"/>
                </a:lnTo>
                <a:lnTo>
                  <a:pt x="83827" y="4293114"/>
                </a:lnTo>
                <a:lnTo>
                  <a:pt x="123389" y="4319792"/>
                </a:lnTo>
                <a:lnTo>
                  <a:pt x="166751" y="4337183"/>
                </a:lnTo>
                <a:lnTo>
                  <a:pt x="212090" y="4343400"/>
                </a:lnTo>
                <a:lnTo>
                  <a:pt x="2531110" y="4343400"/>
                </a:lnTo>
                <a:lnTo>
                  <a:pt x="2576448" y="4337183"/>
                </a:lnTo>
                <a:lnTo>
                  <a:pt x="2619810" y="4319792"/>
                </a:lnTo>
                <a:lnTo>
                  <a:pt x="2659372" y="4293114"/>
                </a:lnTo>
                <a:lnTo>
                  <a:pt x="2693314" y="4259039"/>
                </a:lnTo>
                <a:lnTo>
                  <a:pt x="2719814" y="4219454"/>
                </a:lnTo>
                <a:lnTo>
                  <a:pt x="2737049" y="4176248"/>
                </a:lnTo>
                <a:lnTo>
                  <a:pt x="2743200" y="4131310"/>
                </a:lnTo>
                <a:lnTo>
                  <a:pt x="2743200" y="210820"/>
                </a:lnTo>
                <a:lnTo>
                  <a:pt x="2737049" y="165951"/>
                </a:lnTo>
                <a:lnTo>
                  <a:pt x="2719814" y="122927"/>
                </a:lnTo>
                <a:lnTo>
                  <a:pt x="2693314" y="83590"/>
                </a:lnTo>
                <a:lnTo>
                  <a:pt x="2659372" y="49785"/>
                </a:lnTo>
                <a:lnTo>
                  <a:pt x="2619810" y="23356"/>
                </a:lnTo>
                <a:lnTo>
                  <a:pt x="2576448" y="6146"/>
                </a:lnTo>
                <a:lnTo>
                  <a:pt x="2531110" y="0"/>
                </a:lnTo>
                <a:lnTo>
                  <a:pt x="21209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1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72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809" y="1615440"/>
            <a:ext cx="2429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200" b="1" spc="-7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2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9159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979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98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9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55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756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4959" y="4800600"/>
            <a:ext cx="2037080" cy="0"/>
          </a:xfrm>
          <a:custGeom>
            <a:avLst/>
            <a:gdLst/>
            <a:ahLst/>
            <a:cxnLst/>
            <a:rect l="l" t="t" r="r" b="b"/>
            <a:pathLst>
              <a:path w="2037079">
                <a:moveTo>
                  <a:pt x="0" y="0"/>
                </a:moveTo>
                <a:lnTo>
                  <a:pt x="2037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55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14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10759" y="5029200"/>
            <a:ext cx="2722880" cy="0"/>
          </a:xfrm>
          <a:custGeom>
            <a:avLst/>
            <a:gdLst/>
            <a:ahLst/>
            <a:cxnLst/>
            <a:rect l="l" t="t" r="r" b="b"/>
            <a:pathLst>
              <a:path w="2722879">
                <a:moveTo>
                  <a:pt x="0" y="0"/>
                </a:moveTo>
                <a:lnTo>
                  <a:pt x="2722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13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3300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82359" y="4343400"/>
            <a:ext cx="2037080" cy="0"/>
          </a:xfrm>
          <a:custGeom>
            <a:avLst/>
            <a:gdLst/>
            <a:ahLst/>
            <a:cxnLst/>
            <a:rect l="l" t="t" r="r" b="b"/>
            <a:pathLst>
              <a:path w="2037079">
                <a:moveTo>
                  <a:pt x="0" y="0"/>
                </a:moveTo>
                <a:lnTo>
                  <a:pt x="2037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8299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880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410670" y="341067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82397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403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040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7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78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554990"/>
            <a:ext cx="53028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Some</a:t>
            </a:r>
            <a:r>
              <a:rPr sz="4400" spc="-85" dirty="0"/>
              <a:t> </a:t>
            </a:r>
            <a:r>
              <a:rPr sz="4400" spc="-35" dirty="0"/>
              <a:t>Terminology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6740" y="1855470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" y="285495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" y="387095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" y="488695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" y="5885179"/>
            <a:ext cx="151765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23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819" y="1733550"/>
            <a:ext cx="8461375" cy="532574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8100" marR="869315">
              <a:lnSpc>
                <a:spcPts val="3310"/>
              </a:lnSpc>
              <a:spcBef>
                <a:spcPts val="270"/>
              </a:spcBef>
            </a:pPr>
            <a:r>
              <a:rPr sz="2800" spc="15" dirty="0">
                <a:latin typeface="DejaVu Serif"/>
                <a:cs typeface="DejaVu Serif"/>
              </a:rPr>
              <a:t>Let </a:t>
            </a:r>
            <a:r>
              <a:rPr sz="2800" i="1" spc="15" dirty="0">
                <a:latin typeface="DejaVu Serif"/>
                <a:cs typeface="DejaVu Serif"/>
              </a:rPr>
              <a:t>m </a:t>
            </a:r>
            <a:r>
              <a:rPr sz="2800" spc="15" dirty="0">
                <a:latin typeface="DejaVu Serif"/>
                <a:cs typeface="DejaVu Serif"/>
              </a:rPr>
              <a:t>= </a:t>
            </a:r>
            <a:r>
              <a:rPr sz="2800" spc="10" dirty="0">
                <a:latin typeface="DejaVu Serif"/>
                <a:cs typeface="DejaVu Serif"/>
              </a:rPr>
              <a:t>|</a:t>
            </a:r>
            <a:r>
              <a:rPr sz="2800" i="1" spc="10" dirty="0">
                <a:latin typeface="DejaVu Serif"/>
                <a:cs typeface="DejaVu Serif"/>
              </a:rPr>
              <a:t>T</a:t>
            </a:r>
            <a:r>
              <a:rPr sz="2800" spc="10" dirty="0">
                <a:latin typeface="DejaVu Serif"/>
                <a:cs typeface="DejaVu Serif"/>
              </a:rPr>
              <a:t>|,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length </a:t>
            </a:r>
            <a:r>
              <a:rPr sz="2800" spc="5" dirty="0">
                <a:latin typeface="DejaVu Serif"/>
                <a:cs typeface="DejaVu Serif"/>
              </a:rPr>
              <a:t>of the string </a:t>
            </a:r>
            <a:r>
              <a:rPr sz="2800" spc="10" dirty="0">
                <a:latin typeface="DejaVu Serif"/>
                <a:cs typeface="DejaVu Serif"/>
              </a:rPr>
              <a:t>to be  searched.</a:t>
            </a:r>
            <a:endParaRPr sz="2800">
              <a:latin typeface="DejaVu Serif"/>
              <a:cs typeface="DejaVu Serif"/>
            </a:endParaRPr>
          </a:p>
          <a:p>
            <a:pPr marL="38100" marR="904240">
              <a:lnSpc>
                <a:spcPts val="3320"/>
              </a:lnSpc>
              <a:spcBef>
                <a:spcPts val="1230"/>
              </a:spcBef>
            </a:pPr>
            <a:r>
              <a:rPr sz="2800" spc="15" dirty="0">
                <a:latin typeface="DejaVu Serif"/>
                <a:cs typeface="DejaVu Serif"/>
              </a:rPr>
              <a:t>Let </a:t>
            </a:r>
            <a:r>
              <a:rPr sz="2800" i="1" spc="10" dirty="0">
                <a:latin typeface="DejaVu Serif"/>
                <a:cs typeface="DejaVu Serif"/>
              </a:rPr>
              <a:t>n </a:t>
            </a:r>
            <a:r>
              <a:rPr sz="2800" spc="15" dirty="0">
                <a:latin typeface="DejaVu Serif"/>
                <a:cs typeface="DejaVu Serif"/>
              </a:rPr>
              <a:t>= |</a:t>
            </a:r>
            <a:r>
              <a:rPr sz="2800" i="1" spc="15" dirty="0">
                <a:latin typeface="DejaVu Serif"/>
                <a:cs typeface="DejaVu Serif"/>
              </a:rPr>
              <a:t>P</a:t>
            </a:r>
            <a:r>
              <a:rPr sz="2800" spc="15" dirty="0">
                <a:latin typeface="DejaVu Serif"/>
                <a:cs typeface="DejaVu Serif"/>
              </a:rPr>
              <a:t>₁</a:t>
            </a:r>
            <a:r>
              <a:rPr sz="2800" i="1" spc="15" dirty="0">
                <a:latin typeface="DejaVu Serif"/>
                <a:cs typeface="DejaVu Serif"/>
              </a:rPr>
              <a:t>| + </a:t>
            </a:r>
            <a:r>
              <a:rPr sz="2800" spc="10" dirty="0">
                <a:latin typeface="DejaVu Serif"/>
                <a:cs typeface="DejaVu Serif"/>
              </a:rPr>
              <a:t>|</a:t>
            </a:r>
            <a:r>
              <a:rPr sz="2800" i="1" spc="10" dirty="0">
                <a:latin typeface="DejaVu Serif"/>
                <a:cs typeface="DejaVu Serif"/>
              </a:rPr>
              <a:t>P</a:t>
            </a:r>
            <a:r>
              <a:rPr sz="2800" spc="10" dirty="0">
                <a:latin typeface="DejaVu Serif"/>
                <a:cs typeface="DejaVu Serif"/>
              </a:rPr>
              <a:t>₂</a:t>
            </a:r>
            <a:r>
              <a:rPr sz="2800" i="1" spc="10" dirty="0">
                <a:latin typeface="DejaVu Serif"/>
                <a:cs typeface="DejaVu Serif"/>
              </a:rPr>
              <a:t>| </a:t>
            </a:r>
            <a:r>
              <a:rPr sz="2800" i="1" spc="15" dirty="0">
                <a:latin typeface="DejaVu Serif"/>
                <a:cs typeface="DejaVu Serif"/>
              </a:rPr>
              <a:t>+ </a:t>
            </a:r>
            <a:r>
              <a:rPr sz="2800" i="1" spc="20" dirty="0">
                <a:latin typeface="DejaVu Serif"/>
                <a:cs typeface="DejaVu Serif"/>
              </a:rPr>
              <a:t>… </a:t>
            </a:r>
            <a:r>
              <a:rPr sz="2800" i="1" spc="15" dirty="0">
                <a:latin typeface="DejaVu Serif"/>
                <a:cs typeface="DejaVu Serif"/>
              </a:rPr>
              <a:t>+ </a:t>
            </a:r>
            <a:r>
              <a:rPr sz="2800" spc="5" dirty="0">
                <a:latin typeface="DejaVu Serif"/>
                <a:cs typeface="DejaVu Serif"/>
              </a:rPr>
              <a:t>|</a:t>
            </a:r>
            <a:r>
              <a:rPr sz="2800" i="1" spc="5" dirty="0">
                <a:latin typeface="DejaVu Serif"/>
                <a:cs typeface="DejaVu Serif"/>
              </a:rPr>
              <a:t>Pₖ| </a:t>
            </a:r>
            <a:r>
              <a:rPr sz="2800" spc="10" dirty="0">
                <a:latin typeface="DejaVu Serif"/>
                <a:cs typeface="DejaVu Serif"/>
              </a:rPr>
              <a:t>be the total  length of </a:t>
            </a:r>
            <a:r>
              <a:rPr sz="2800" spc="5" dirty="0">
                <a:latin typeface="DejaVu Serif"/>
                <a:cs typeface="DejaVu Serif"/>
              </a:rPr>
              <a:t>all </a:t>
            </a:r>
            <a:r>
              <a:rPr sz="2800" spc="10" dirty="0">
                <a:latin typeface="DejaVu Serif"/>
                <a:cs typeface="DejaVu Serif"/>
              </a:rPr>
              <a:t>the pattern</a:t>
            </a:r>
            <a:r>
              <a:rPr sz="2800" spc="-15" dirty="0">
                <a:latin typeface="DejaVu Serif"/>
                <a:cs typeface="DejaVu Serif"/>
              </a:rPr>
              <a:t> </a:t>
            </a:r>
            <a:r>
              <a:rPr sz="2800" spc="5" dirty="0">
                <a:latin typeface="DejaVu Serif"/>
                <a:cs typeface="DejaVu Serif"/>
              </a:rPr>
              <a:t>strings.</a:t>
            </a:r>
            <a:endParaRPr sz="2800">
              <a:latin typeface="DejaVu Serif"/>
              <a:cs typeface="DejaVu Serif"/>
            </a:endParaRPr>
          </a:p>
          <a:p>
            <a:pPr marL="38100" marR="414020">
              <a:lnSpc>
                <a:spcPct val="106500"/>
              </a:lnSpc>
              <a:spcBef>
                <a:spcPts val="869"/>
              </a:spcBef>
            </a:pPr>
            <a:r>
              <a:rPr sz="2800" spc="15" dirty="0">
                <a:latin typeface="DejaVu Serif"/>
                <a:cs typeface="DejaVu Serif"/>
              </a:rPr>
              <a:t>Let </a:t>
            </a:r>
            <a:r>
              <a:rPr sz="2800" i="1" spc="15" dirty="0">
                <a:latin typeface="DejaVu Serif"/>
                <a:cs typeface="DejaVu Serif"/>
              </a:rPr>
              <a:t>L</a:t>
            </a:r>
            <a:r>
              <a:rPr sz="2400" i="1" spc="22" baseline="-19097" dirty="0">
                <a:latin typeface="DejaVu Serif"/>
                <a:cs typeface="DejaVu Serif"/>
              </a:rPr>
              <a:t>max </a:t>
            </a:r>
            <a:r>
              <a:rPr sz="2800" spc="10" dirty="0">
                <a:latin typeface="DejaVu Serif"/>
                <a:cs typeface="DejaVu Serif"/>
              </a:rPr>
              <a:t>be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length of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longest pattern  </a:t>
            </a:r>
            <a:r>
              <a:rPr sz="2800" spc="5" dirty="0">
                <a:latin typeface="DejaVu Serif"/>
                <a:cs typeface="DejaVu Serif"/>
              </a:rPr>
              <a:t>string.</a:t>
            </a:r>
            <a:endParaRPr sz="2800">
              <a:latin typeface="DejaVu Serif"/>
              <a:cs typeface="DejaVu Serif"/>
            </a:endParaRPr>
          </a:p>
          <a:p>
            <a:pPr marL="38100" marR="1205865">
              <a:lnSpc>
                <a:spcPts val="3310"/>
              </a:lnSpc>
              <a:spcBef>
                <a:spcPts val="1340"/>
              </a:spcBef>
            </a:pPr>
            <a:r>
              <a:rPr sz="2800" spc="10" dirty="0">
                <a:latin typeface="DejaVu Serif"/>
                <a:cs typeface="DejaVu Serif"/>
              </a:rPr>
              <a:t>Assume that strings are drawn from an  alphabet Σ, where |Σ| </a:t>
            </a:r>
            <a:r>
              <a:rPr sz="2800" spc="5" dirty="0">
                <a:latin typeface="DejaVu Serif"/>
                <a:cs typeface="DejaVu Serif"/>
              </a:rPr>
              <a:t>is </a:t>
            </a:r>
            <a:r>
              <a:rPr sz="2800" spc="10" dirty="0">
                <a:latin typeface="DejaVu Serif"/>
                <a:cs typeface="DejaVu Serif"/>
              </a:rPr>
              <a:t>some</a:t>
            </a:r>
            <a:r>
              <a:rPr sz="2800" spc="5" dirty="0">
                <a:latin typeface="DejaVu Serif"/>
                <a:cs typeface="DejaVu Serif"/>
              </a:rPr>
              <a:t> </a:t>
            </a:r>
            <a:r>
              <a:rPr sz="2800" spc="10" dirty="0">
                <a:latin typeface="DejaVu Serif"/>
                <a:cs typeface="DejaVu Serif"/>
              </a:rPr>
              <a:t>constant.</a:t>
            </a:r>
            <a:endParaRPr sz="2800">
              <a:latin typeface="DejaVu Serif"/>
              <a:cs typeface="DejaVu Serif"/>
            </a:endParaRPr>
          </a:p>
          <a:p>
            <a:pPr marL="38100" marR="30480">
              <a:lnSpc>
                <a:spcPts val="3310"/>
              </a:lnSpc>
              <a:spcBef>
                <a:spcPts val="1250"/>
              </a:spcBef>
            </a:pPr>
            <a:r>
              <a:rPr sz="2800" spc="-35" dirty="0">
                <a:latin typeface="DejaVu Serif"/>
                <a:cs typeface="DejaVu Serif"/>
              </a:rPr>
              <a:t>We'll </a:t>
            </a:r>
            <a:r>
              <a:rPr sz="2800" spc="5" dirty="0">
                <a:latin typeface="DejaVu Serif"/>
                <a:cs typeface="DejaVu Serif"/>
              </a:rPr>
              <a:t>use </a:t>
            </a:r>
            <a:r>
              <a:rPr sz="2800" spc="10" dirty="0">
                <a:latin typeface="DejaVu Serif"/>
                <a:cs typeface="DejaVu Serif"/>
              </a:rPr>
              <a:t>these terms when </a:t>
            </a:r>
            <a:r>
              <a:rPr sz="2800" spc="5" dirty="0">
                <a:latin typeface="DejaVu Serif"/>
                <a:cs typeface="DejaVu Serif"/>
              </a:rPr>
              <a:t>talking </a:t>
            </a:r>
            <a:r>
              <a:rPr sz="2800" spc="10" dirty="0">
                <a:latin typeface="DejaVu Serif"/>
                <a:cs typeface="DejaVu Serif"/>
              </a:rPr>
              <a:t>about the  runtime of the algorithms </a:t>
            </a:r>
            <a:r>
              <a:rPr sz="2800" spc="15" dirty="0">
                <a:latin typeface="DejaVu Serif"/>
                <a:cs typeface="DejaVu Serif"/>
              </a:rPr>
              <a:t>and </a:t>
            </a:r>
            <a:r>
              <a:rPr sz="2800" spc="10" dirty="0">
                <a:latin typeface="DejaVu Serif"/>
                <a:cs typeface="DejaVu Serif"/>
              </a:rPr>
              <a:t>data structures  </a:t>
            </a:r>
            <a:r>
              <a:rPr sz="2800" spc="5" dirty="0">
                <a:latin typeface="DejaVu Serif"/>
                <a:cs typeface="DejaVu Serif"/>
              </a:rPr>
              <a:t>we'll </a:t>
            </a:r>
            <a:r>
              <a:rPr sz="2800" spc="10" dirty="0">
                <a:latin typeface="DejaVu Serif"/>
                <a:cs typeface="DejaVu Serif"/>
              </a:rPr>
              <a:t>explore over </a:t>
            </a:r>
            <a:r>
              <a:rPr sz="2800" spc="5" dirty="0">
                <a:latin typeface="DejaVu Serif"/>
                <a:cs typeface="DejaVu Serif"/>
              </a:rPr>
              <a:t>the </a:t>
            </a:r>
            <a:r>
              <a:rPr sz="2800" spc="10" dirty="0">
                <a:latin typeface="DejaVu Serif"/>
                <a:cs typeface="DejaVu Serif"/>
              </a:rPr>
              <a:t>next couple </a:t>
            </a:r>
            <a:r>
              <a:rPr sz="2800" spc="5" dirty="0">
                <a:latin typeface="DejaVu Serif"/>
                <a:cs typeface="DejaVu Serif"/>
              </a:rPr>
              <a:t>of</a:t>
            </a:r>
            <a:r>
              <a:rPr sz="2800" spc="40" dirty="0">
                <a:latin typeface="DejaVu Serif"/>
                <a:cs typeface="DejaVu Serif"/>
              </a:rPr>
              <a:t> </a:t>
            </a:r>
            <a:r>
              <a:rPr sz="2800" spc="5" dirty="0">
                <a:latin typeface="DejaVu Serif"/>
                <a:cs typeface="DejaVu Serif"/>
              </a:rPr>
              <a:t>days.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1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10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39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39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2660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82270" y="3182070"/>
          <a:ext cx="48006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70" y="0"/>
                </a:moveTo>
                <a:lnTo>
                  <a:pt x="138429" y="0"/>
                </a:lnTo>
                <a:lnTo>
                  <a:pt x="138429" y="245110"/>
                </a:lnTo>
                <a:lnTo>
                  <a:pt x="318770" y="245110"/>
                </a:lnTo>
                <a:lnTo>
                  <a:pt x="31877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29" y="0"/>
                </a:moveTo>
                <a:lnTo>
                  <a:pt x="138429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70" y="245110"/>
                </a:lnTo>
                <a:lnTo>
                  <a:pt x="318770" y="0"/>
                </a:lnTo>
                <a:lnTo>
                  <a:pt x="1384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6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212089"/>
                </a:move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lnTo>
                  <a:pt x="318770" y="212089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12089"/>
                </a:lnTo>
                <a:lnTo>
                  <a:pt x="457200" y="212089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6800" y="388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8770" y="457200"/>
                </a:moveTo>
                <a:lnTo>
                  <a:pt x="318770" y="212089"/>
                </a:lnTo>
                <a:lnTo>
                  <a:pt x="457200" y="212089"/>
                </a:lnTo>
                <a:lnTo>
                  <a:pt x="228600" y="0"/>
                </a:lnTo>
                <a:lnTo>
                  <a:pt x="0" y="212089"/>
                </a:lnTo>
                <a:lnTo>
                  <a:pt x="138429" y="212089"/>
                </a:lnTo>
                <a:lnTo>
                  <a:pt x="138429" y="457200"/>
                </a:lnTo>
                <a:lnTo>
                  <a:pt x="31877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889" y="554990"/>
            <a:ext cx="5229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Parallel</a:t>
            </a:r>
            <a:r>
              <a:rPr sz="4400" spc="-65" dirty="0"/>
              <a:t> </a:t>
            </a:r>
            <a:r>
              <a:rPr sz="4400" spc="-5" dirty="0"/>
              <a:t>Searching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99440" y="18707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8361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509650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33550"/>
            <a:ext cx="8568055" cy="42164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87325">
              <a:lnSpc>
                <a:spcPts val="3760"/>
              </a:lnSpc>
              <a:spcBef>
                <a:spcPts val="290"/>
              </a:spcBef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Idea: </a:t>
            </a:r>
            <a:r>
              <a:rPr sz="3200" spc="5" dirty="0">
                <a:latin typeface="DejaVu Serif"/>
                <a:cs typeface="DejaVu Serif"/>
              </a:rPr>
              <a:t>Rather </a:t>
            </a:r>
            <a:r>
              <a:rPr sz="3200" spc="-5" dirty="0">
                <a:latin typeface="DejaVu Serif"/>
                <a:cs typeface="DejaVu Serif"/>
              </a:rPr>
              <a:t>than searching the pattern  strings in </a:t>
            </a:r>
            <a:r>
              <a:rPr sz="3200" i="1" spc="-5" dirty="0">
                <a:latin typeface="DejaVu Serif"/>
                <a:cs typeface="DejaVu Serif"/>
              </a:rPr>
              <a:t>serial</a:t>
            </a:r>
            <a:r>
              <a:rPr sz="3200" spc="-5" dirty="0">
                <a:latin typeface="DejaVu Serif"/>
                <a:cs typeface="DejaVu Serif"/>
              </a:rPr>
              <a:t>, try searching them </a:t>
            </a:r>
            <a:r>
              <a:rPr sz="3200" spc="-10" dirty="0">
                <a:latin typeface="DejaVu Serif"/>
                <a:cs typeface="DejaVu Serif"/>
              </a:rPr>
              <a:t>in  </a:t>
            </a:r>
            <a:r>
              <a:rPr sz="3200" i="1" spc="-5" dirty="0">
                <a:latin typeface="DejaVu Serif"/>
                <a:cs typeface="DejaVu Serif"/>
              </a:rPr>
              <a:t>parallel</a:t>
            </a:r>
            <a:r>
              <a:rPr sz="3200" spc="-5" dirty="0"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080">
              <a:lnSpc>
                <a:spcPct val="97800"/>
              </a:lnSpc>
              <a:spcBef>
                <a:spcPts val="1305"/>
              </a:spcBef>
              <a:tabLst>
                <a:tab pos="4705350" algn="l"/>
                <a:tab pos="7369175" algn="l"/>
              </a:tabLst>
            </a:pPr>
            <a:r>
              <a:rPr sz="3200" spc="-40" dirty="0">
                <a:latin typeface="DejaVu Serif"/>
                <a:cs typeface="DejaVu Serif"/>
              </a:rPr>
              <a:t>Intuitively,</a:t>
            </a:r>
            <a:r>
              <a:rPr sz="3200" spc="1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this</a:t>
            </a:r>
            <a:r>
              <a:rPr sz="3200" spc="2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should	</a:t>
            </a:r>
            <a:r>
              <a:rPr sz="3200" dirty="0">
                <a:latin typeface="DejaVu Serif"/>
                <a:cs typeface="DejaVu Serif"/>
              </a:rPr>
              <a:t>cut </a:t>
            </a:r>
            <a:r>
              <a:rPr sz="3200" spc="-5" dirty="0">
                <a:latin typeface="DejaVu Serif"/>
                <a:cs typeface="DejaVu Serif"/>
              </a:rPr>
              <a:t>down</a:t>
            </a:r>
            <a:r>
              <a:rPr sz="3200" spc="1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on	</a:t>
            </a:r>
            <a:r>
              <a:rPr sz="3200" dirty="0">
                <a:latin typeface="DejaVu Serif"/>
                <a:cs typeface="DejaVu Serif"/>
              </a:rPr>
              <a:t>a </a:t>
            </a:r>
            <a:r>
              <a:rPr sz="3200" spc="-5" dirty="0">
                <a:latin typeface="DejaVu Serif"/>
                <a:cs typeface="DejaVu Serif"/>
              </a:rPr>
              <a:t>lot  of the unnecessary rescanning that we're  doing.</a:t>
            </a:r>
            <a:endParaRPr sz="3200">
              <a:latin typeface="DejaVu Serif"/>
              <a:cs typeface="DejaVu Serif"/>
            </a:endParaRPr>
          </a:p>
          <a:p>
            <a:pPr marL="12700" marR="34925">
              <a:lnSpc>
                <a:spcPts val="3750"/>
              </a:lnSpc>
              <a:spcBef>
                <a:spcPts val="1570"/>
              </a:spcBef>
            </a:pPr>
            <a:r>
              <a:rPr sz="3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Challenge: </a:t>
            </a:r>
            <a:r>
              <a:rPr sz="3200" spc="-5" dirty="0">
                <a:latin typeface="DejaVu Serif"/>
                <a:cs typeface="DejaVu Serif"/>
              </a:rPr>
              <a:t>How exactly do </a:t>
            </a:r>
            <a:r>
              <a:rPr sz="3200" dirty="0">
                <a:latin typeface="DejaVu Serif"/>
                <a:cs typeface="DejaVu Serif"/>
              </a:rPr>
              <a:t>we </a:t>
            </a:r>
            <a:r>
              <a:rPr sz="3200" spc="-5" dirty="0">
                <a:latin typeface="DejaVu Serif"/>
                <a:cs typeface="DejaVu Serif"/>
              </a:rPr>
              <a:t>do this </a:t>
            </a:r>
            <a:r>
              <a:rPr sz="3200" spc="-10" dirty="0">
                <a:latin typeface="DejaVu Serif"/>
                <a:cs typeface="DejaVu Serif"/>
              </a:rPr>
              <a:t>in  </a:t>
            </a:r>
            <a:r>
              <a:rPr sz="3200" spc="-5" dirty="0">
                <a:latin typeface="DejaVu Serif"/>
                <a:cs typeface="DejaVu Serif"/>
              </a:rPr>
              <a:t>practice?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954020" y="0"/>
                </a:moveTo>
                <a:lnTo>
                  <a:pt x="246379" y="0"/>
                </a:ln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46379" y="0"/>
                </a:move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lnTo>
                  <a:pt x="24637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8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5459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954020" y="0"/>
                </a:moveTo>
                <a:lnTo>
                  <a:pt x="246379" y="0"/>
                </a:ln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46379" y="0"/>
                </a:move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lnTo>
                  <a:pt x="24637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8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05459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24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08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66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40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298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76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76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7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15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292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15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08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08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8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582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440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29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440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29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571500"/>
            <a:ext cx="2400300" cy="701040"/>
          </a:xfrm>
          <a:custGeom>
            <a:avLst/>
            <a:gdLst/>
            <a:ahLst/>
            <a:cxnLst/>
            <a:rect l="l" t="t" r="r" b="b"/>
            <a:pathLst>
              <a:path w="2400300" h="701040">
                <a:moveTo>
                  <a:pt x="24003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8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7975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005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3429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331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30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005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331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7592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005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331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7592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u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000500" y="5486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33190" y="5835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759200" y="5497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0292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0" y="0"/>
                </a:moveTo>
                <a:lnTo>
                  <a:pt x="342900" y="0"/>
                </a:lnTo>
                <a:lnTo>
                  <a:pt x="3429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047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1117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721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047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130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743700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443229" y="0"/>
                </a:moveTo>
                <a:lnTo>
                  <a:pt x="0" y="0"/>
                </a:lnTo>
                <a:lnTo>
                  <a:pt x="0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763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418579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437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763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502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7437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763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502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672069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0" y="0"/>
                </a:moveTo>
                <a:lnTo>
                  <a:pt x="443229" y="0"/>
                </a:lnTo>
                <a:lnTo>
                  <a:pt x="443229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47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261350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1153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479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1788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1153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479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8178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1153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479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81788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772400" y="571500"/>
            <a:ext cx="1714500" cy="701040"/>
          </a:xfrm>
          <a:custGeom>
            <a:avLst/>
            <a:gdLst/>
            <a:ahLst/>
            <a:cxnLst/>
            <a:rect l="l" t="t" r="r" b="b"/>
            <a:pathLst>
              <a:path w="1714500" h="701040">
                <a:moveTo>
                  <a:pt x="0" y="0"/>
                </a:moveTo>
                <a:lnTo>
                  <a:pt x="1714500" y="0"/>
                </a:lnTo>
                <a:lnTo>
                  <a:pt x="17145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95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5407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94869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4195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9550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4869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4195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9550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261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748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261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748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977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464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977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46420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4693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18019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693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180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409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3896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12580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7612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954020" y="0"/>
                </a:moveTo>
                <a:lnTo>
                  <a:pt x="246379" y="0"/>
                </a:ln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600200"/>
            <a:ext cx="3200400" cy="4343400"/>
          </a:xfrm>
          <a:custGeom>
            <a:avLst/>
            <a:gdLst/>
            <a:ahLst/>
            <a:cxnLst/>
            <a:rect l="l" t="t" r="r" b="b"/>
            <a:pathLst>
              <a:path w="3200400" h="4343400">
                <a:moveTo>
                  <a:pt x="246379" y="0"/>
                </a:moveTo>
                <a:lnTo>
                  <a:pt x="200424" y="5533"/>
                </a:lnTo>
                <a:lnTo>
                  <a:pt x="155912" y="21173"/>
                </a:lnTo>
                <a:lnTo>
                  <a:pt x="114287" y="45474"/>
                </a:lnTo>
                <a:lnTo>
                  <a:pt x="76993" y="76993"/>
                </a:lnTo>
                <a:lnTo>
                  <a:pt x="45474" y="114287"/>
                </a:lnTo>
                <a:lnTo>
                  <a:pt x="21173" y="155912"/>
                </a:lnTo>
                <a:lnTo>
                  <a:pt x="5533" y="200424"/>
                </a:lnTo>
                <a:lnTo>
                  <a:pt x="0" y="246379"/>
                </a:lnTo>
                <a:lnTo>
                  <a:pt x="0" y="4097020"/>
                </a:lnTo>
                <a:lnTo>
                  <a:pt x="5533" y="4142611"/>
                </a:lnTo>
                <a:lnTo>
                  <a:pt x="21173" y="4186951"/>
                </a:lnTo>
                <a:lnTo>
                  <a:pt x="45474" y="4228554"/>
                </a:lnTo>
                <a:lnTo>
                  <a:pt x="76993" y="4265930"/>
                </a:lnTo>
                <a:lnTo>
                  <a:pt x="114287" y="4297590"/>
                </a:lnTo>
                <a:lnTo>
                  <a:pt x="155912" y="4322048"/>
                </a:lnTo>
                <a:lnTo>
                  <a:pt x="200424" y="4337813"/>
                </a:lnTo>
                <a:lnTo>
                  <a:pt x="246379" y="4343400"/>
                </a:lnTo>
                <a:lnTo>
                  <a:pt x="2954020" y="4343400"/>
                </a:lnTo>
                <a:lnTo>
                  <a:pt x="2999975" y="4337813"/>
                </a:lnTo>
                <a:lnTo>
                  <a:pt x="3044487" y="4322048"/>
                </a:lnTo>
                <a:lnTo>
                  <a:pt x="3086112" y="4297590"/>
                </a:lnTo>
                <a:lnTo>
                  <a:pt x="3123406" y="4265930"/>
                </a:lnTo>
                <a:lnTo>
                  <a:pt x="3154925" y="4228554"/>
                </a:lnTo>
                <a:lnTo>
                  <a:pt x="3179226" y="4186951"/>
                </a:lnTo>
                <a:lnTo>
                  <a:pt x="3194866" y="4142611"/>
                </a:lnTo>
                <a:lnTo>
                  <a:pt x="3200400" y="4097020"/>
                </a:lnTo>
                <a:lnTo>
                  <a:pt x="3200400" y="246379"/>
                </a:lnTo>
                <a:lnTo>
                  <a:pt x="3194866" y="200424"/>
                </a:lnTo>
                <a:lnTo>
                  <a:pt x="3179226" y="155912"/>
                </a:lnTo>
                <a:lnTo>
                  <a:pt x="3154925" y="114287"/>
                </a:lnTo>
                <a:lnTo>
                  <a:pt x="3123406" y="76993"/>
                </a:lnTo>
                <a:lnTo>
                  <a:pt x="3086112" y="45474"/>
                </a:lnTo>
                <a:lnTo>
                  <a:pt x="3044487" y="21173"/>
                </a:lnTo>
                <a:lnTo>
                  <a:pt x="2999975" y="5533"/>
                </a:lnTo>
                <a:lnTo>
                  <a:pt x="2954020" y="0"/>
                </a:lnTo>
                <a:lnTo>
                  <a:pt x="24637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800" y="20574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05459" y="1614170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24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08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66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4000" y="1371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40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298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76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76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76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76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6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7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292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92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15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92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292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15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008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008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008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08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8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582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4000" y="2514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440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29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3657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44000" y="365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29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571500"/>
            <a:ext cx="2400300" cy="701040"/>
          </a:xfrm>
          <a:custGeom>
            <a:avLst/>
            <a:gdLst/>
            <a:ahLst/>
            <a:cxnLst/>
            <a:rect l="l" t="t" r="r" b="b"/>
            <a:pathLst>
              <a:path w="2400300" h="701040">
                <a:moveTo>
                  <a:pt x="24003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8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7975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005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342900" y="0"/>
                </a:moveTo>
                <a:lnTo>
                  <a:pt x="0" y="0"/>
                </a:lnTo>
                <a:lnTo>
                  <a:pt x="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331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30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005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331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7592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005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331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7592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u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000500" y="5486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33190" y="5835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759200" y="5497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029200" y="1714500"/>
            <a:ext cx="342900" cy="701040"/>
          </a:xfrm>
          <a:custGeom>
            <a:avLst/>
            <a:gdLst/>
            <a:ahLst/>
            <a:cxnLst/>
            <a:rect l="l" t="t" r="r" b="b"/>
            <a:pathLst>
              <a:path w="342900" h="701039">
                <a:moveTo>
                  <a:pt x="0" y="0"/>
                </a:moveTo>
                <a:lnTo>
                  <a:pt x="342900" y="0"/>
                </a:lnTo>
                <a:lnTo>
                  <a:pt x="3429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047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111750" y="12877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721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047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20" y="0"/>
                </a:moveTo>
                <a:lnTo>
                  <a:pt x="0" y="0"/>
                </a:lnTo>
                <a:lnTo>
                  <a:pt x="67310" y="107950"/>
                </a:lnTo>
                <a:lnTo>
                  <a:pt x="134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130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743700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443229" y="0"/>
                </a:moveTo>
                <a:lnTo>
                  <a:pt x="0" y="0"/>
                </a:lnTo>
                <a:lnTo>
                  <a:pt x="0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763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418579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b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437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763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502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7437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763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502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672069" y="814069"/>
            <a:ext cx="443230" cy="458470"/>
          </a:xfrm>
          <a:custGeom>
            <a:avLst/>
            <a:gdLst/>
            <a:ahLst/>
            <a:cxnLst/>
            <a:rect l="l" t="t" r="r" b="b"/>
            <a:pathLst>
              <a:path w="443229" h="458469">
                <a:moveTo>
                  <a:pt x="0" y="0"/>
                </a:moveTo>
                <a:lnTo>
                  <a:pt x="443229" y="0"/>
                </a:lnTo>
                <a:lnTo>
                  <a:pt x="443229" y="45846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479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261350" y="8763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1153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479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1788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d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1153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479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81788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115300" y="4343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47990" y="4692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8178800" y="4354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772400" y="571500"/>
            <a:ext cx="1714500" cy="701040"/>
          </a:xfrm>
          <a:custGeom>
            <a:avLst/>
            <a:gdLst/>
            <a:ahLst/>
            <a:cxnLst/>
            <a:rect l="l" t="t" r="r" b="b"/>
            <a:pathLst>
              <a:path w="1714500" h="701040">
                <a:moveTo>
                  <a:pt x="0" y="0"/>
                </a:moveTo>
                <a:lnTo>
                  <a:pt x="1714500" y="0"/>
                </a:lnTo>
                <a:lnTo>
                  <a:pt x="1714500" y="7010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419590" y="1263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540750" y="1447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9486900" y="2057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419590" y="2406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9550400" y="2068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486900" y="320040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0"/>
                </a:moveTo>
                <a:lnTo>
                  <a:pt x="0" y="228600"/>
                </a:lnTo>
                <a:lnTo>
                  <a:pt x="0" y="3581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419590" y="3549650"/>
            <a:ext cx="134620" cy="107950"/>
          </a:xfrm>
          <a:custGeom>
            <a:avLst/>
            <a:gdLst/>
            <a:ahLst/>
            <a:cxnLst/>
            <a:rect l="l" t="t" r="r" b="b"/>
            <a:pathLst>
              <a:path w="134620" h="107950">
                <a:moveTo>
                  <a:pt x="134619" y="0"/>
                </a:moveTo>
                <a:lnTo>
                  <a:pt x="0" y="0"/>
                </a:lnTo>
                <a:lnTo>
                  <a:pt x="67309" y="107950"/>
                </a:lnTo>
                <a:lnTo>
                  <a:pt x="134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9550400" y="32118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7261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261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748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261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261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748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977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977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46420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977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977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46420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469379" y="2583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469379" y="2583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18019" y="3131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69379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69379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180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409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409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3896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12580" y="3726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12580" y="3726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761219" y="4274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94350" y="5986779"/>
            <a:ext cx="4343400" cy="1436370"/>
          </a:xfrm>
          <a:custGeom>
            <a:avLst/>
            <a:gdLst/>
            <a:ahLst/>
            <a:cxnLst/>
            <a:rect l="l" t="t" r="r" b="b"/>
            <a:pathLst>
              <a:path w="4343400" h="1436370">
                <a:moveTo>
                  <a:pt x="4343400" y="0"/>
                </a:moveTo>
                <a:lnTo>
                  <a:pt x="0" y="0"/>
                </a:lnTo>
                <a:lnTo>
                  <a:pt x="0" y="1436370"/>
                </a:lnTo>
                <a:lnTo>
                  <a:pt x="4343400" y="143637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594350" y="5986779"/>
            <a:ext cx="4343400" cy="1436370"/>
          </a:xfrm>
          <a:custGeom>
            <a:avLst/>
            <a:gdLst/>
            <a:ahLst/>
            <a:cxnLst/>
            <a:rect l="l" t="t" r="r" b="b"/>
            <a:pathLst>
              <a:path w="4343400" h="1436370">
                <a:moveTo>
                  <a:pt x="2171700" y="1436370"/>
                </a:moveTo>
                <a:lnTo>
                  <a:pt x="0" y="143637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436370"/>
                </a:lnTo>
                <a:lnTo>
                  <a:pt x="2171700" y="14363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86400" y="5878829"/>
            <a:ext cx="4343400" cy="1436370"/>
          </a:xfrm>
          <a:custGeom>
            <a:avLst/>
            <a:gdLst/>
            <a:ahLst/>
            <a:cxnLst/>
            <a:rect l="l" t="t" r="r" b="b"/>
            <a:pathLst>
              <a:path w="4343400" h="1436370">
                <a:moveTo>
                  <a:pt x="4343400" y="0"/>
                </a:moveTo>
                <a:lnTo>
                  <a:pt x="0" y="0"/>
                </a:lnTo>
                <a:lnTo>
                  <a:pt x="0" y="1436370"/>
                </a:lnTo>
                <a:lnTo>
                  <a:pt x="4343400" y="143637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5486400" y="5878829"/>
            <a:ext cx="4343400" cy="143637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87325" marR="183515" algn="ctr">
              <a:lnSpc>
                <a:spcPct val="97900"/>
              </a:lnSpc>
              <a:spcBef>
                <a:spcPts val="385"/>
              </a:spcBef>
            </a:pPr>
            <a:r>
              <a:rPr sz="2200" spc="-5" dirty="0">
                <a:latin typeface="DejaVu Serif"/>
                <a:cs typeface="DejaVu Serif"/>
              </a:rPr>
              <a:t>This data structure </a:t>
            </a:r>
            <a:r>
              <a:rPr sz="2200" dirty="0">
                <a:latin typeface="DejaVu Serif"/>
                <a:cs typeface="DejaVu Serif"/>
              </a:rPr>
              <a:t>is</a:t>
            </a:r>
            <a:r>
              <a:rPr sz="2200" spc="-85" dirty="0">
                <a:latin typeface="DejaVu Serif"/>
                <a:cs typeface="DejaVu Serif"/>
              </a:rPr>
              <a:t> </a:t>
            </a:r>
            <a:r>
              <a:rPr sz="2200" spc="-10" dirty="0">
                <a:latin typeface="DejaVu Serif"/>
                <a:cs typeface="DejaVu Serif"/>
              </a:rPr>
              <a:t>called  </a:t>
            </a:r>
            <a:r>
              <a:rPr sz="2200" dirty="0">
                <a:latin typeface="DejaVu Serif"/>
                <a:cs typeface="DejaVu Serif"/>
              </a:rPr>
              <a:t>a </a:t>
            </a:r>
            <a:r>
              <a:rPr sz="22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trie</a:t>
            </a:r>
            <a:r>
              <a:rPr sz="2200" spc="-5" dirty="0">
                <a:latin typeface="DejaVu Serif"/>
                <a:cs typeface="DejaVu Serif"/>
              </a:rPr>
              <a:t>. It comes from the  word </a:t>
            </a:r>
            <a:r>
              <a:rPr sz="2200" spc="-10" dirty="0">
                <a:latin typeface="DejaVu Serif"/>
                <a:cs typeface="DejaVu Serif"/>
              </a:rPr>
              <a:t>re</a:t>
            </a:r>
            <a:r>
              <a:rPr sz="22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trie</a:t>
            </a:r>
            <a:r>
              <a:rPr sz="2200" spc="-10" dirty="0">
                <a:latin typeface="DejaVu Serif"/>
                <a:cs typeface="DejaVu Serif"/>
              </a:rPr>
              <a:t>val. </a:t>
            </a:r>
            <a:r>
              <a:rPr sz="2200" spc="-5" dirty="0">
                <a:latin typeface="DejaVu Serif"/>
                <a:cs typeface="DejaVu Serif"/>
              </a:rPr>
              <a:t>It </a:t>
            </a:r>
            <a:r>
              <a:rPr sz="2200" dirty="0">
                <a:latin typeface="DejaVu Serif"/>
                <a:cs typeface="DejaVu Serif"/>
              </a:rPr>
              <a:t>is </a:t>
            </a:r>
            <a:r>
              <a:rPr sz="2200" spc="-5" dirty="0">
                <a:latin typeface="DejaVu Serif"/>
                <a:cs typeface="DejaVu Serif"/>
              </a:rPr>
              <a:t>not  </a:t>
            </a:r>
            <a:r>
              <a:rPr sz="2200" spc="-10" dirty="0">
                <a:latin typeface="DejaVu Serif"/>
                <a:cs typeface="DejaVu Serif"/>
              </a:rPr>
              <a:t>pronounced </a:t>
            </a:r>
            <a:r>
              <a:rPr sz="2200" spc="-5" dirty="0">
                <a:latin typeface="DejaVu Serif"/>
                <a:cs typeface="DejaVu Serif"/>
              </a:rPr>
              <a:t>like</a:t>
            </a:r>
            <a:r>
              <a:rPr sz="2200" spc="-25" dirty="0">
                <a:latin typeface="DejaVu Serif"/>
                <a:cs typeface="DejaVu Serif"/>
              </a:rPr>
              <a:t> </a:t>
            </a:r>
            <a:r>
              <a:rPr sz="2200" spc="-10" dirty="0">
                <a:latin typeface="DejaVu Serif"/>
                <a:cs typeface="DejaVu Serif"/>
              </a:rPr>
              <a:t>“retrieval.”</a:t>
            </a:r>
            <a:endParaRPr sz="2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30" y="3186429"/>
            <a:ext cx="7813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Building </a:t>
            </a:r>
            <a:r>
              <a:rPr spc="-5" dirty="0"/>
              <a:t>the Aho-Corasick</a:t>
            </a:r>
            <a:r>
              <a:rPr spc="5" dirty="0"/>
              <a:t> </a:t>
            </a:r>
            <a:r>
              <a:rPr spc="-5" dirty="0"/>
              <a:t>Automaton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5920" y="554990"/>
            <a:ext cx="67792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Building the</a:t>
            </a:r>
            <a:r>
              <a:rPr sz="4400" spc="-60" dirty="0"/>
              <a:t> </a:t>
            </a:r>
            <a:r>
              <a:rPr sz="4400" spc="-10" dirty="0"/>
              <a:t>Automaton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8009" y="185673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1732279"/>
            <a:ext cx="8450580" cy="8851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270"/>
              </a:spcBef>
            </a:pPr>
            <a:r>
              <a:rPr sz="2850" spc="-114" dirty="0">
                <a:latin typeface="DejaVu Serif"/>
                <a:cs typeface="DejaVu Serif"/>
              </a:rPr>
              <a:t>To </a:t>
            </a:r>
            <a:r>
              <a:rPr sz="2850" dirty="0">
                <a:latin typeface="DejaVu Serif"/>
                <a:cs typeface="DejaVu Serif"/>
              </a:rPr>
              <a:t>construct the Aho-Corasick </a:t>
            </a:r>
            <a:r>
              <a:rPr sz="2850" spc="5" dirty="0">
                <a:latin typeface="DejaVu Serif"/>
                <a:cs typeface="DejaVu Serif"/>
              </a:rPr>
              <a:t>automaton, we  </a:t>
            </a:r>
            <a:r>
              <a:rPr sz="2850" dirty="0">
                <a:latin typeface="DejaVu Serif"/>
                <a:cs typeface="DejaVu Serif"/>
              </a:rPr>
              <a:t>need</a:t>
            </a:r>
            <a:r>
              <a:rPr sz="2850" spc="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to</a:t>
            </a:r>
            <a:endParaRPr sz="285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1550" y="28536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335406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1550" y="385317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9839" y="2624836"/>
            <a:ext cx="4180204" cy="152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2500" spc="-5" dirty="0">
                <a:latin typeface="DejaVu Serif"/>
                <a:cs typeface="DejaVu Serif"/>
              </a:rPr>
              <a:t>construct </a:t>
            </a:r>
            <a:r>
              <a:rPr sz="2500" spc="-10" dirty="0">
                <a:latin typeface="DejaVu Serif"/>
                <a:cs typeface="DejaVu Serif"/>
              </a:rPr>
              <a:t>the </a:t>
            </a:r>
            <a:r>
              <a:rPr sz="2500" spc="-5" dirty="0">
                <a:latin typeface="DejaVu Serif"/>
                <a:cs typeface="DejaVu Serif"/>
              </a:rPr>
              <a:t>trie,  construct </a:t>
            </a:r>
            <a:r>
              <a:rPr sz="2500" spc="-20" dirty="0">
                <a:latin typeface="DejaVu Serif"/>
                <a:cs typeface="DejaVu Serif"/>
              </a:rPr>
              <a:t>suffix </a:t>
            </a:r>
            <a:r>
              <a:rPr sz="2500" spc="-5" dirty="0">
                <a:latin typeface="DejaVu Serif"/>
                <a:cs typeface="DejaVu Serif"/>
              </a:rPr>
              <a:t>links, </a:t>
            </a:r>
            <a:r>
              <a:rPr sz="2500" spc="-10" dirty="0">
                <a:latin typeface="DejaVu Serif"/>
                <a:cs typeface="DejaVu Serif"/>
              </a:rPr>
              <a:t>and  </a:t>
            </a:r>
            <a:r>
              <a:rPr sz="2500" spc="-5" dirty="0">
                <a:latin typeface="DejaVu Serif"/>
                <a:cs typeface="DejaVu Serif"/>
              </a:rPr>
              <a:t>construct </a:t>
            </a:r>
            <a:r>
              <a:rPr sz="2500" spc="-10" dirty="0">
                <a:latin typeface="DejaVu Serif"/>
                <a:cs typeface="DejaVu Serif"/>
              </a:rPr>
              <a:t>output</a:t>
            </a:r>
            <a:r>
              <a:rPr sz="2500" spc="-15" dirty="0">
                <a:latin typeface="DejaVu Serif"/>
                <a:cs typeface="DejaVu Serif"/>
              </a:rPr>
              <a:t> </a:t>
            </a:r>
            <a:r>
              <a:rPr sz="2500" spc="-5" dirty="0">
                <a:latin typeface="DejaVu Serif"/>
                <a:cs typeface="DejaVu Serif"/>
              </a:rPr>
              <a:t>links.</a:t>
            </a:r>
            <a:endParaRPr sz="25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009" y="436626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009" y="537717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300" y="4243070"/>
            <a:ext cx="7966075" cy="189483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270"/>
              </a:spcBef>
            </a:pPr>
            <a:r>
              <a:rPr sz="2850" spc="-110" dirty="0">
                <a:latin typeface="DejaVu Serif"/>
                <a:cs typeface="DejaVu Serif"/>
              </a:rPr>
              <a:t>We </a:t>
            </a:r>
            <a:r>
              <a:rPr sz="2850" spc="5" dirty="0">
                <a:latin typeface="DejaVu Serif"/>
                <a:cs typeface="DejaVu Serif"/>
              </a:rPr>
              <a:t>know we can </a:t>
            </a:r>
            <a:r>
              <a:rPr sz="2850" dirty="0">
                <a:latin typeface="DejaVu Serif"/>
                <a:cs typeface="DejaVu Serif"/>
              </a:rPr>
              <a:t>build the trie </a:t>
            </a:r>
            <a:r>
              <a:rPr sz="2850" spc="-5" dirty="0">
                <a:latin typeface="DejaVu Serif"/>
                <a:cs typeface="DejaVu Serif"/>
              </a:rPr>
              <a:t>in </a:t>
            </a:r>
            <a:r>
              <a:rPr sz="2850" dirty="0">
                <a:latin typeface="DejaVu Serif"/>
                <a:cs typeface="DejaVu Serif"/>
              </a:rPr>
              <a:t>time </a:t>
            </a:r>
            <a:r>
              <a:rPr sz="2850" spc="30" dirty="0">
                <a:latin typeface="DejaVu Serif"/>
                <a:cs typeface="DejaVu Serif"/>
              </a:rPr>
              <a:t>Θ(</a:t>
            </a:r>
            <a:r>
              <a:rPr sz="2850" i="1" spc="30" dirty="0">
                <a:latin typeface="DejaVu Serif"/>
                <a:cs typeface="DejaVu Serif"/>
              </a:rPr>
              <a:t>n</a:t>
            </a:r>
            <a:r>
              <a:rPr sz="2850" spc="30" dirty="0">
                <a:latin typeface="DejaVu Serif"/>
                <a:cs typeface="DejaVu Serif"/>
              </a:rPr>
              <a:t>)  </a:t>
            </a:r>
            <a:r>
              <a:rPr sz="2850" dirty="0">
                <a:latin typeface="DejaVu Serif"/>
                <a:cs typeface="DejaVu Serif"/>
              </a:rPr>
              <a:t>using our logic from</a:t>
            </a:r>
            <a:r>
              <a:rPr sz="2850" spc="4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before.</a:t>
            </a:r>
            <a:endParaRPr sz="2850">
              <a:latin typeface="DejaVu Serif"/>
              <a:cs typeface="DejaVu Serif"/>
            </a:endParaRPr>
          </a:p>
          <a:p>
            <a:pPr marL="12700" marR="463550">
              <a:lnSpc>
                <a:spcPts val="3350"/>
              </a:lnSpc>
              <a:spcBef>
                <a:spcPts val="1250"/>
              </a:spcBef>
            </a:pPr>
            <a:r>
              <a:rPr sz="2850" dirty="0">
                <a:latin typeface="DejaVu Serif"/>
                <a:cs typeface="DejaVu Serif"/>
              </a:rPr>
              <a:t>How quickly can </a:t>
            </a:r>
            <a:r>
              <a:rPr sz="2850" spc="5" dirty="0">
                <a:latin typeface="DejaVu Serif"/>
                <a:cs typeface="DejaVu Serif"/>
              </a:rPr>
              <a:t>we </a:t>
            </a:r>
            <a:r>
              <a:rPr sz="2850" dirty="0">
                <a:latin typeface="DejaVu Serif"/>
                <a:cs typeface="DejaVu Serif"/>
              </a:rPr>
              <a:t>construct </a:t>
            </a:r>
            <a:r>
              <a:rPr sz="2850" spc="-15" dirty="0">
                <a:latin typeface="DejaVu Serif"/>
                <a:cs typeface="DejaVu Serif"/>
              </a:rPr>
              <a:t>suffix </a:t>
            </a:r>
            <a:r>
              <a:rPr sz="2850" spc="5" dirty="0">
                <a:latin typeface="DejaVu Serif"/>
                <a:cs typeface="DejaVu Serif"/>
              </a:rPr>
              <a:t>and  output</a:t>
            </a:r>
            <a:r>
              <a:rPr sz="2850" spc="-5" dirty="0">
                <a:latin typeface="DejaVu Serif"/>
                <a:cs typeface="DejaVu Serif"/>
              </a:rPr>
              <a:t> </a:t>
            </a:r>
            <a:r>
              <a:rPr sz="2850" dirty="0">
                <a:latin typeface="DejaVu Serif"/>
                <a:cs typeface="DejaVu Serif"/>
              </a:rPr>
              <a:t>links?</a:t>
            </a:r>
            <a:endParaRPr sz="2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760" y="3186429"/>
            <a:ext cx="5278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Constructing </a:t>
            </a:r>
            <a:r>
              <a:rPr spc="-20" dirty="0"/>
              <a:t>Suffix </a:t>
            </a:r>
            <a:r>
              <a:rPr spc="-5" dirty="0"/>
              <a:t>Links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703070" marR="5080" indent="-1690370">
              <a:lnSpc>
                <a:spcPts val="3729"/>
              </a:lnSpc>
              <a:spcBef>
                <a:spcPts val="315"/>
              </a:spcBef>
            </a:pPr>
            <a:r>
              <a:rPr dirty="0"/>
              <a:t>How </a:t>
            </a:r>
            <a:r>
              <a:rPr spc="-5" dirty="0"/>
              <a:t>quickly can we solve the string  searching</a:t>
            </a:r>
            <a:r>
              <a:rPr dirty="0"/>
              <a:t> </a:t>
            </a:r>
            <a:r>
              <a:rPr spc="-5" dirty="0"/>
              <a:t>problem?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339" y="554990"/>
            <a:ext cx="56489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An Initial</a:t>
            </a:r>
            <a:r>
              <a:rPr sz="4400" spc="-60" dirty="0"/>
              <a:t> </a:t>
            </a:r>
            <a:r>
              <a:rPr sz="4400" spc="-10" dirty="0"/>
              <a:t>Algorithm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1659" y="1852930"/>
            <a:ext cx="144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40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710" y="1733550"/>
            <a:ext cx="7360284" cy="836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160"/>
              </a:lnSpc>
              <a:spcBef>
                <a:spcPts val="260"/>
              </a:spcBef>
            </a:pPr>
            <a:r>
              <a:rPr sz="2700" spc="-10" dirty="0">
                <a:latin typeface="DejaVu Serif"/>
                <a:cs typeface="DejaVu Serif"/>
              </a:rPr>
              <a:t>Here is a simple, brute-force approach </a:t>
            </a:r>
            <a:r>
              <a:rPr sz="2700" spc="-15" dirty="0">
                <a:latin typeface="DejaVu Serif"/>
                <a:cs typeface="DejaVu Serif"/>
              </a:rPr>
              <a:t>for  </a:t>
            </a:r>
            <a:r>
              <a:rPr sz="2700" spc="-10" dirty="0">
                <a:latin typeface="DejaVu Serif"/>
                <a:cs typeface="DejaVu Serif"/>
              </a:rPr>
              <a:t>computing </a:t>
            </a:r>
            <a:r>
              <a:rPr sz="2700" spc="-20" dirty="0">
                <a:latin typeface="DejaVu Serif"/>
                <a:cs typeface="DejaVu Serif"/>
              </a:rPr>
              <a:t>suffix</a:t>
            </a:r>
            <a:r>
              <a:rPr sz="2700" spc="15" dirty="0">
                <a:latin typeface="DejaVu Serif"/>
                <a:cs typeface="DejaVu Serif"/>
              </a:rPr>
              <a:t> </a:t>
            </a:r>
            <a:r>
              <a:rPr sz="2700" spc="-10" dirty="0">
                <a:latin typeface="DejaVu Serif"/>
                <a:cs typeface="DejaVu Serif"/>
              </a:rPr>
              <a:t>links:</a:t>
            </a:r>
            <a:endParaRPr sz="27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880" y="2792730"/>
            <a:ext cx="129539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21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260" y="2555409"/>
            <a:ext cx="8265159" cy="133286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5"/>
              </a:spcBef>
            </a:pPr>
            <a:r>
              <a:rPr sz="2350" spc="-40" dirty="0">
                <a:latin typeface="DejaVu Serif"/>
                <a:cs typeface="DejaVu Serif"/>
              </a:rPr>
              <a:t>For </a:t>
            </a:r>
            <a:r>
              <a:rPr sz="2350" dirty="0">
                <a:latin typeface="DejaVu Serif"/>
                <a:cs typeface="DejaVu Serif"/>
              </a:rPr>
              <a:t>each </a:t>
            </a:r>
            <a:r>
              <a:rPr sz="2350" spc="5" dirty="0">
                <a:latin typeface="DejaVu Serif"/>
                <a:cs typeface="DejaVu Serif"/>
              </a:rPr>
              <a:t>node </a:t>
            </a:r>
            <a:r>
              <a:rPr sz="2350" dirty="0">
                <a:latin typeface="DejaVu Serif"/>
                <a:cs typeface="DejaVu Serif"/>
              </a:rPr>
              <a:t>in the</a:t>
            </a:r>
            <a:r>
              <a:rPr sz="2350" spc="75" dirty="0">
                <a:latin typeface="DejaVu Serif"/>
                <a:cs typeface="DejaVu Serif"/>
              </a:rPr>
              <a:t> </a:t>
            </a:r>
            <a:r>
              <a:rPr sz="2350" dirty="0">
                <a:latin typeface="DejaVu Serif"/>
                <a:cs typeface="DejaVu Serif"/>
              </a:rPr>
              <a:t>trie:</a:t>
            </a:r>
            <a:endParaRPr sz="2350">
              <a:latin typeface="DejaVu Serif"/>
              <a:cs typeface="DejaVu Serif"/>
            </a:endParaRPr>
          </a:p>
          <a:p>
            <a:pPr marL="401320" indent="-241300">
              <a:lnSpc>
                <a:spcPct val="100000"/>
              </a:lnSpc>
              <a:spcBef>
                <a:spcPts val="930"/>
              </a:spcBef>
              <a:buSzPct val="75000"/>
              <a:buFont typeface="Calibri"/>
              <a:buChar char="–"/>
              <a:tabLst>
                <a:tab pos="400685" algn="l"/>
                <a:tab pos="401320" algn="l"/>
              </a:tabLst>
            </a:pPr>
            <a:r>
              <a:rPr sz="2000" spc="5" dirty="0">
                <a:latin typeface="DejaVu Serif"/>
                <a:cs typeface="DejaVu Serif"/>
              </a:rPr>
              <a:t>Let </a:t>
            </a:r>
            <a:r>
              <a:rPr sz="2000" spc="10" dirty="0">
                <a:latin typeface="DejaVu Serif"/>
                <a:cs typeface="DejaVu Serif"/>
              </a:rPr>
              <a:t>α be the string that this particular node corresponds</a:t>
            </a:r>
            <a:r>
              <a:rPr sz="2000" spc="50" dirty="0">
                <a:latin typeface="DejaVu Serif"/>
                <a:cs typeface="DejaVu Serif"/>
              </a:rPr>
              <a:t> </a:t>
            </a:r>
            <a:r>
              <a:rPr sz="2000" dirty="0">
                <a:latin typeface="DejaVu Serif"/>
                <a:cs typeface="DejaVu Serif"/>
              </a:rPr>
              <a:t>to.</a:t>
            </a:r>
            <a:endParaRPr sz="2000">
              <a:latin typeface="DejaVu Serif"/>
              <a:cs typeface="DejaVu Serif"/>
            </a:endParaRPr>
          </a:p>
          <a:p>
            <a:pPr marL="401320" indent="-241300">
              <a:lnSpc>
                <a:spcPct val="100000"/>
              </a:lnSpc>
              <a:spcBef>
                <a:spcPts val="680"/>
              </a:spcBef>
              <a:buSzPct val="75000"/>
              <a:buFont typeface="Calibri"/>
              <a:buChar char="–"/>
              <a:tabLst>
                <a:tab pos="400685" algn="l"/>
                <a:tab pos="401320" algn="l"/>
              </a:tabLst>
            </a:pPr>
            <a:r>
              <a:rPr sz="2000" spc="-30" dirty="0">
                <a:latin typeface="DejaVu Serif"/>
                <a:cs typeface="DejaVu Serif"/>
              </a:rPr>
              <a:t>For </a:t>
            </a:r>
            <a:r>
              <a:rPr sz="2000" spc="10" dirty="0">
                <a:latin typeface="DejaVu Serif"/>
                <a:cs typeface="DejaVu Serif"/>
              </a:rPr>
              <a:t>each proper </a:t>
            </a:r>
            <a:r>
              <a:rPr sz="2000" dirty="0">
                <a:latin typeface="DejaVu Serif"/>
                <a:cs typeface="DejaVu Serif"/>
              </a:rPr>
              <a:t>suffix </a:t>
            </a:r>
            <a:r>
              <a:rPr sz="2000" spc="15" dirty="0">
                <a:latin typeface="DejaVu Serif"/>
                <a:cs typeface="DejaVu Serif"/>
              </a:rPr>
              <a:t>ω </a:t>
            </a:r>
            <a:r>
              <a:rPr sz="2000" spc="5" dirty="0">
                <a:latin typeface="DejaVu Serif"/>
                <a:cs typeface="DejaVu Serif"/>
              </a:rPr>
              <a:t>of</a:t>
            </a:r>
            <a:r>
              <a:rPr sz="2000" spc="55" dirty="0">
                <a:latin typeface="DejaVu Serif"/>
                <a:cs typeface="DejaVu Serif"/>
              </a:rPr>
              <a:t> </a:t>
            </a:r>
            <a:r>
              <a:rPr sz="2000" spc="10" dirty="0">
                <a:latin typeface="DejaVu Serif"/>
                <a:cs typeface="DejaVu Serif"/>
              </a:rPr>
              <a:t>α: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1489" y="4335779"/>
            <a:ext cx="10033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135" dirty="0">
                <a:latin typeface="Calibri"/>
                <a:cs typeface="Calibri"/>
              </a:rPr>
              <a:t>●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1489" y="3894581"/>
            <a:ext cx="7374890" cy="90043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565"/>
              </a:spcBef>
              <a:buSzPct val="45454"/>
              <a:buFont typeface="Calibri"/>
              <a:buChar char="●"/>
              <a:tabLst>
                <a:tab pos="194310" algn="l"/>
              </a:tabLst>
            </a:pPr>
            <a:r>
              <a:rPr sz="1650" spc="20" dirty="0">
                <a:latin typeface="DejaVu Serif"/>
                <a:cs typeface="DejaVu Serif"/>
              </a:rPr>
              <a:t>Look up ω </a:t>
            </a:r>
            <a:r>
              <a:rPr sz="1650" spc="10" dirty="0">
                <a:latin typeface="DejaVu Serif"/>
                <a:cs typeface="DejaVu Serif"/>
              </a:rPr>
              <a:t>in </a:t>
            </a:r>
            <a:r>
              <a:rPr sz="1650" spc="20" dirty="0">
                <a:latin typeface="DejaVu Serif"/>
                <a:cs typeface="DejaVu Serif"/>
              </a:rPr>
              <a:t>the</a:t>
            </a:r>
            <a:r>
              <a:rPr sz="1650" spc="-10" dirty="0">
                <a:latin typeface="DejaVu Serif"/>
                <a:cs typeface="DejaVu Serif"/>
              </a:rPr>
              <a:t> </a:t>
            </a:r>
            <a:r>
              <a:rPr sz="1650" spc="10" dirty="0">
                <a:latin typeface="DejaVu Serif"/>
                <a:cs typeface="DejaVu Serif"/>
              </a:rPr>
              <a:t>trie.</a:t>
            </a:r>
            <a:endParaRPr sz="1650">
              <a:latin typeface="DejaVu Serif"/>
              <a:cs typeface="DejaVu Serif"/>
            </a:endParaRPr>
          </a:p>
          <a:p>
            <a:pPr marL="194310" marR="5080">
              <a:lnSpc>
                <a:spcPct val="100000"/>
              </a:lnSpc>
              <a:spcBef>
                <a:spcPts val="470"/>
              </a:spcBef>
            </a:pPr>
            <a:r>
              <a:rPr sz="1650" spc="10" dirty="0">
                <a:latin typeface="DejaVu Serif"/>
                <a:cs typeface="DejaVu Serif"/>
              </a:rPr>
              <a:t>If </a:t>
            </a:r>
            <a:r>
              <a:rPr sz="1650" spc="20" dirty="0">
                <a:latin typeface="DejaVu Serif"/>
                <a:cs typeface="DejaVu Serif"/>
              </a:rPr>
              <a:t>the </a:t>
            </a:r>
            <a:r>
              <a:rPr sz="1650" spc="15" dirty="0">
                <a:latin typeface="DejaVu Serif"/>
                <a:cs typeface="DejaVu Serif"/>
              </a:rPr>
              <a:t>search </a:t>
            </a:r>
            <a:r>
              <a:rPr sz="1650" spc="20" dirty="0">
                <a:latin typeface="DejaVu Serif"/>
                <a:cs typeface="DejaVu Serif"/>
              </a:rPr>
              <a:t>ends up </a:t>
            </a:r>
            <a:r>
              <a:rPr sz="1650" spc="15" dirty="0">
                <a:latin typeface="DejaVu Serif"/>
                <a:cs typeface="DejaVu Serif"/>
              </a:rPr>
              <a:t>at </a:t>
            </a:r>
            <a:r>
              <a:rPr sz="1650" spc="20" dirty="0">
                <a:latin typeface="DejaVu Serif"/>
                <a:cs typeface="DejaVu Serif"/>
              </a:rPr>
              <a:t>some </a:t>
            </a:r>
            <a:r>
              <a:rPr sz="1650" spc="10" dirty="0">
                <a:latin typeface="DejaVu Serif"/>
                <a:cs typeface="DejaVu Serif"/>
              </a:rPr>
              <a:t>trie </a:t>
            </a:r>
            <a:r>
              <a:rPr sz="1650" spc="15" dirty="0">
                <a:latin typeface="DejaVu Serif"/>
                <a:cs typeface="DejaVu Serif"/>
              </a:rPr>
              <a:t>node, point </a:t>
            </a:r>
            <a:r>
              <a:rPr sz="1650" spc="20" dirty="0">
                <a:latin typeface="DejaVu Serif"/>
                <a:cs typeface="DejaVu Serif"/>
              </a:rPr>
              <a:t>the </a:t>
            </a:r>
            <a:r>
              <a:rPr sz="1650" spc="5" dirty="0">
                <a:latin typeface="DejaVu Serif"/>
                <a:cs typeface="DejaVu Serif"/>
              </a:rPr>
              <a:t>suffix </a:t>
            </a:r>
            <a:r>
              <a:rPr sz="1650" spc="15" dirty="0">
                <a:latin typeface="DejaVu Serif"/>
                <a:cs typeface="DejaVu Serif"/>
              </a:rPr>
              <a:t>link there  </a:t>
            </a:r>
            <a:r>
              <a:rPr sz="1650" spc="20" dirty="0">
                <a:latin typeface="DejaVu Serif"/>
                <a:cs typeface="DejaVu Serif"/>
              </a:rPr>
              <a:t>and</a:t>
            </a:r>
            <a:r>
              <a:rPr sz="1650" spc="10" dirty="0">
                <a:latin typeface="DejaVu Serif"/>
                <a:cs typeface="DejaVu Serif"/>
              </a:rPr>
              <a:t> </a:t>
            </a:r>
            <a:r>
              <a:rPr sz="1650" spc="15" dirty="0">
                <a:latin typeface="DejaVu Serif"/>
                <a:cs typeface="DejaVu Serif"/>
              </a:rPr>
              <a:t>stop.</a:t>
            </a:r>
            <a:endParaRPr sz="165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659" y="4935220"/>
            <a:ext cx="144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40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659" y="6290309"/>
            <a:ext cx="14478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240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710" y="4815840"/>
            <a:ext cx="8431530" cy="179323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ct val="97400"/>
              </a:lnSpc>
              <a:spcBef>
                <a:spcPts val="175"/>
              </a:spcBef>
            </a:pPr>
            <a:r>
              <a:rPr sz="2700" spc="-10" dirty="0">
                <a:latin typeface="DejaVu Serif"/>
                <a:cs typeface="DejaVu Serif"/>
              </a:rPr>
              <a:t>This approach is not </a:t>
            </a:r>
            <a:r>
              <a:rPr sz="2700" spc="-5" dirty="0">
                <a:latin typeface="DejaVu Serif"/>
                <a:cs typeface="DejaVu Serif"/>
              </a:rPr>
              <a:t>very </a:t>
            </a:r>
            <a:r>
              <a:rPr sz="2700" spc="-15" dirty="0">
                <a:latin typeface="DejaVu Serif"/>
                <a:cs typeface="DejaVu Serif"/>
              </a:rPr>
              <a:t>efficient </a:t>
            </a:r>
            <a:r>
              <a:rPr sz="2700" spc="-5" dirty="0">
                <a:latin typeface="DejaVu Serif"/>
                <a:cs typeface="DejaVu Serif"/>
              </a:rPr>
              <a:t>– </a:t>
            </a:r>
            <a:r>
              <a:rPr sz="2700" spc="-10" dirty="0">
                <a:latin typeface="DejaVu Serif"/>
                <a:cs typeface="DejaVu Serif"/>
              </a:rPr>
              <a:t>that </a:t>
            </a:r>
            <a:r>
              <a:rPr sz="2700" spc="-5" dirty="0">
                <a:latin typeface="DejaVu Serif"/>
                <a:cs typeface="DejaVu Serif"/>
              </a:rPr>
              <a:t>doubly-  </a:t>
            </a:r>
            <a:r>
              <a:rPr sz="2700" spc="-10" dirty="0">
                <a:latin typeface="DejaVu Serif"/>
                <a:cs typeface="DejaVu Serif"/>
              </a:rPr>
              <a:t>nested loop </a:t>
            </a:r>
            <a:r>
              <a:rPr sz="2700" spc="-5" dirty="0">
                <a:latin typeface="DejaVu Serif"/>
                <a:cs typeface="DejaVu Serif"/>
              </a:rPr>
              <a:t>is </a:t>
            </a:r>
            <a:r>
              <a:rPr sz="2700" spc="-10" dirty="0">
                <a:latin typeface="DejaVu Serif"/>
                <a:cs typeface="DejaVu Serif"/>
              </a:rPr>
              <a:t>exactly </a:t>
            </a:r>
            <a:r>
              <a:rPr sz="2700" spc="-5" dirty="0">
                <a:latin typeface="DejaVu Serif"/>
                <a:cs typeface="DejaVu Serif"/>
              </a:rPr>
              <a:t>the </a:t>
            </a:r>
            <a:r>
              <a:rPr sz="2700" spc="-10" dirty="0">
                <a:latin typeface="DejaVu Serif"/>
                <a:cs typeface="DejaVu Serif"/>
              </a:rPr>
              <a:t>sort </a:t>
            </a:r>
            <a:r>
              <a:rPr sz="2700" spc="-5" dirty="0">
                <a:latin typeface="DejaVu Serif"/>
                <a:cs typeface="DejaVu Serif"/>
              </a:rPr>
              <a:t>of </a:t>
            </a:r>
            <a:r>
              <a:rPr sz="2700" spc="-10" dirty="0">
                <a:latin typeface="DejaVu Serif"/>
                <a:cs typeface="DejaVu Serif"/>
              </a:rPr>
              <a:t>thing </a:t>
            </a:r>
            <a:r>
              <a:rPr sz="2700" spc="-5" dirty="0">
                <a:latin typeface="DejaVu Serif"/>
                <a:cs typeface="DejaVu Serif"/>
              </a:rPr>
              <a:t>we're  </a:t>
            </a:r>
            <a:r>
              <a:rPr sz="2700" spc="-10" dirty="0">
                <a:latin typeface="DejaVu Serif"/>
                <a:cs typeface="DejaVu Serif"/>
              </a:rPr>
              <a:t>trying to</a:t>
            </a:r>
            <a:r>
              <a:rPr sz="2700" spc="5" dirty="0">
                <a:latin typeface="DejaVu Serif"/>
                <a:cs typeface="DejaVu Serif"/>
              </a:rPr>
              <a:t> </a:t>
            </a:r>
            <a:r>
              <a:rPr sz="2700" spc="-10" dirty="0">
                <a:latin typeface="DejaVu Serif"/>
                <a:cs typeface="DejaVu Serif"/>
              </a:rPr>
              <a:t>avoid.</a:t>
            </a:r>
            <a:endParaRPr sz="27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7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Can </a:t>
            </a:r>
            <a:r>
              <a:rPr sz="27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we </a:t>
            </a:r>
            <a:r>
              <a:rPr sz="27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do</a:t>
            </a:r>
            <a:r>
              <a:rPr sz="27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 better?</a:t>
            </a:r>
            <a:endParaRPr sz="27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object 10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" name="object 12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1439" y="4171950"/>
            <a:ext cx="1367790" cy="756920"/>
          </a:xfrm>
          <a:custGeom>
            <a:avLst/>
            <a:gdLst/>
            <a:ahLst/>
            <a:cxnLst/>
            <a:rect l="l" t="t" r="r" b="b"/>
            <a:pathLst>
              <a:path w="1367789" h="756920">
                <a:moveTo>
                  <a:pt x="1367790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300" y="4105909"/>
            <a:ext cx="153670" cy="142240"/>
          </a:xfrm>
          <a:custGeom>
            <a:avLst/>
            <a:gdLst/>
            <a:ahLst/>
            <a:cxnLst/>
            <a:rect l="l" t="t" r="r" b="b"/>
            <a:pathLst>
              <a:path w="153669" h="142239">
                <a:moveTo>
                  <a:pt x="153669" y="0"/>
                </a:moveTo>
                <a:lnTo>
                  <a:pt x="0" y="8889"/>
                </a:lnTo>
                <a:lnTo>
                  <a:pt x="74930" y="142239"/>
                </a:lnTo>
                <a:lnTo>
                  <a:pt x="1536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5089" y="2386329"/>
            <a:ext cx="1374140" cy="974090"/>
          </a:xfrm>
          <a:custGeom>
            <a:avLst/>
            <a:gdLst/>
            <a:ahLst/>
            <a:cxnLst/>
            <a:rect l="l" t="t" r="r" b="b"/>
            <a:pathLst>
              <a:path w="1374139" h="974089">
                <a:moveTo>
                  <a:pt x="1374140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300" y="3288029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69" h="140970">
                <a:moveTo>
                  <a:pt x="59690" y="0"/>
                </a:moveTo>
                <a:lnTo>
                  <a:pt x="0" y="140970"/>
                </a:lnTo>
                <a:lnTo>
                  <a:pt x="153669" y="132080"/>
                </a:lnTo>
                <a:lnTo>
                  <a:pt x="5969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9689" y="4210050"/>
            <a:ext cx="1399540" cy="1833880"/>
          </a:xfrm>
          <a:custGeom>
            <a:avLst/>
            <a:gdLst/>
            <a:ahLst/>
            <a:cxnLst/>
            <a:rect l="l" t="t" r="r" b="b"/>
            <a:pathLst>
              <a:path w="1399539" h="1833879">
                <a:moveTo>
                  <a:pt x="1399540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300" y="411480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09" h="152400">
                <a:moveTo>
                  <a:pt x="0" y="0"/>
                </a:moveTo>
                <a:lnTo>
                  <a:pt x="13969" y="152400"/>
                </a:lnTo>
                <a:lnTo>
                  <a:pt x="14350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16250" y="5029200"/>
            <a:ext cx="5441950" cy="1976120"/>
          </a:xfrm>
          <a:custGeom>
            <a:avLst/>
            <a:gdLst/>
            <a:ahLst/>
            <a:cxnLst/>
            <a:rect l="l" t="t" r="r" b="b"/>
            <a:pathLst>
              <a:path w="5441950" h="1976120">
                <a:moveTo>
                  <a:pt x="5441950" y="0"/>
                </a:moveTo>
                <a:lnTo>
                  <a:pt x="5441396" y="49028"/>
                </a:lnTo>
                <a:lnTo>
                  <a:pt x="5439743" y="97292"/>
                </a:lnTo>
                <a:lnTo>
                  <a:pt x="5437004" y="144796"/>
                </a:lnTo>
                <a:lnTo>
                  <a:pt x="5433192" y="191546"/>
                </a:lnTo>
                <a:lnTo>
                  <a:pt x="5428320" y="237546"/>
                </a:lnTo>
                <a:lnTo>
                  <a:pt x="5422400" y="282803"/>
                </a:lnTo>
                <a:lnTo>
                  <a:pt x="5415446" y="327321"/>
                </a:lnTo>
                <a:lnTo>
                  <a:pt x="5407471" y="371106"/>
                </a:lnTo>
                <a:lnTo>
                  <a:pt x="5398487" y="414163"/>
                </a:lnTo>
                <a:lnTo>
                  <a:pt x="5388507" y="456497"/>
                </a:lnTo>
                <a:lnTo>
                  <a:pt x="5377545" y="498114"/>
                </a:lnTo>
                <a:lnTo>
                  <a:pt x="5365613" y="539019"/>
                </a:lnTo>
                <a:lnTo>
                  <a:pt x="5352725" y="579218"/>
                </a:lnTo>
                <a:lnTo>
                  <a:pt x="5338892" y="618715"/>
                </a:lnTo>
                <a:lnTo>
                  <a:pt x="5324128" y="657516"/>
                </a:lnTo>
                <a:lnTo>
                  <a:pt x="5308447" y="695626"/>
                </a:lnTo>
                <a:lnTo>
                  <a:pt x="5291860" y="733050"/>
                </a:lnTo>
                <a:lnTo>
                  <a:pt x="5274381" y="769794"/>
                </a:lnTo>
                <a:lnTo>
                  <a:pt x="5256023" y="805864"/>
                </a:lnTo>
                <a:lnTo>
                  <a:pt x="5236798" y="841264"/>
                </a:lnTo>
                <a:lnTo>
                  <a:pt x="5216720" y="875999"/>
                </a:lnTo>
                <a:lnTo>
                  <a:pt x="5195802" y="910076"/>
                </a:lnTo>
                <a:lnTo>
                  <a:pt x="5174056" y="943499"/>
                </a:lnTo>
                <a:lnTo>
                  <a:pt x="5151495" y="976273"/>
                </a:lnTo>
                <a:lnTo>
                  <a:pt x="5128133" y="1008405"/>
                </a:lnTo>
                <a:lnTo>
                  <a:pt x="5103982" y="1039899"/>
                </a:lnTo>
                <a:lnTo>
                  <a:pt x="5079054" y="1070760"/>
                </a:lnTo>
                <a:lnTo>
                  <a:pt x="5053364" y="1100994"/>
                </a:lnTo>
                <a:lnTo>
                  <a:pt x="5026924" y="1130606"/>
                </a:lnTo>
                <a:lnTo>
                  <a:pt x="4999747" y="1159602"/>
                </a:lnTo>
                <a:lnTo>
                  <a:pt x="4971846" y="1187986"/>
                </a:lnTo>
                <a:lnTo>
                  <a:pt x="4943234" y="1215765"/>
                </a:lnTo>
                <a:lnTo>
                  <a:pt x="4913923" y="1242943"/>
                </a:lnTo>
                <a:lnTo>
                  <a:pt x="4883927" y="1269525"/>
                </a:lnTo>
                <a:lnTo>
                  <a:pt x="4853258" y="1295518"/>
                </a:lnTo>
                <a:lnTo>
                  <a:pt x="4821930" y="1320925"/>
                </a:lnTo>
                <a:lnTo>
                  <a:pt x="4789955" y="1345754"/>
                </a:lnTo>
                <a:lnTo>
                  <a:pt x="4757346" y="1370008"/>
                </a:lnTo>
                <a:lnTo>
                  <a:pt x="4724117" y="1393693"/>
                </a:lnTo>
                <a:lnTo>
                  <a:pt x="4690280" y="1416815"/>
                </a:lnTo>
                <a:lnTo>
                  <a:pt x="4655848" y="1439379"/>
                </a:lnTo>
                <a:lnTo>
                  <a:pt x="4620834" y="1461389"/>
                </a:lnTo>
                <a:lnTo>
                  <a:pt x="4585251" y="1482852"/>
                </a:lnTo>
                <a:lnTo>
                  <a:pt x="4549112" y="1503773"/>
                </a:lnTo>
                <a:lnTo>
                  <a:pt x="4512429" y="1524157"/>
                </a:lnTo>
                <a:lnTo>
                  <a:pt x="4475217" y="1544009"/>
                </a:lnTo>
                <a:lnTo>
                  <a:pt x="4437487" y="1563335"/>
                </a:lnTo>
                <a:lnTo>
                  <a:pt x="4399252" y="1582139"/>
                </a:lnTo>
                <a:lnTo>
                  <a:pt x="4360526" y="1600428"/>
                </a:lnTo>
                <a:lnTo>
                  <a:pt x="4321322" y="1618206"/>
                </a:lnTo>
                <a:lnTo>
                  <a:pt x="4281651" y="1635479"/>
                </a:lnTo>
                <a:lnTo>
                  <a:pt x="4241528" y="1652253"/>
                </a:lnTo>
                <a:lnTo>
                  <a:pt x="4200966" y="1668531"/>
                </a:lnTo>
                <a:lnTo>
                  <a:pt x="4159976" y="1684320"/>
                </a:lnTo>
                <a:lnTo>
                  <a:pt x="4118572" y="1699626"/>
                </a:lnTo>
                <a:lnTo>
                  <a:pt x="4076768" y="1714453"/>
                </a:lnTo>
                <a:lnTo>
                  <a:pt x="4034575" y="1728806"/>
                </a:lnTo>
                <a:lnTo>
                  <a:pt x="3992007" y="1742691"/>
                </a:lnTo>
                <a:lnTo>
                  <a:pt x="3949077" y="1756114"/>
                </a:lnTo>
                <a:lnTo>
                  <a:pt x="3905798" y="1769079"/>
                </a:lnTo>
                <a:lnTo>
                  <a:pt x="3862182" y="1781592"/>
                </a:lnTo>
                <a:lnTo>
                  <a:pt x="3818242" y="1793658"/>
                </a:lnTo>
                <a:lnTo>
                  <a:pt x="3773992" y="1805282"/>
                </a:lnTo>
                <a:lnTo>
                  <a:pt x="3729445" y="1816470"/>
                </a:lnTo>
                <a:lnTo>
                  <a:pt x="3684613" y="1827228"/>
                </a:lnTo>
                <a:lnTo>
                  <a:pt x="3639509" y="1837559"/>
                </a:lnTo>
                <a:lnTo>
                  <a:pt x="3594146" y="1847471"/>
                </a:lnTo>
                <a:lnTo>
                  <a:pt x="3548537" y="1856967"/>
                </a:lnTo>
                <a:lnTo>
                  <a:pt x="3502695" y="1866053"/>
                </a:lnTo>
                <a:lnTo>
                  <a:pt x="3456633" y="1874736"/>
                </a:lnTo>
                <a:lnTo>
                  <a:pt x="3410364" y="1883019"/>
                </a:lnTo>
                <a:lnTo>
                  <a:pt x="3363901" y="1890908"/>
                </a:lnTo>
                <a:lnTo>
                  <a:pt x="3317257" y="1898408"/>
                </a:lnTo>
                <a:lnTo>
                  <a:pt x="3270444" y="1905526"/>
                </a:lnTo>
                <a:lnTo>
                  <a:pt x="3223475" y="1912265"/>
                </a:lnTo>
                <a:lnTo>
                  <a:pt x="3176364" y="1918632"/>
                </a:lnTo>
                <a:lnTo>
                  <a:pt x="3129124" y="1924632"/>
                </a:lnTo>
                <a:lnTo>
                  <a:pt x="3081767" y="1930270"/>
                </a:lnTo>
                <a:lnTo>
                  <a:pt x="3034306" y="1935550"/>
                </a:lnTo>
                <a:lnTo>
                  <a:pt x="2986754" y="1940480"/>
                </a:lnTo>
                <a:lnTo>
                  <a:pt x="2939124" y="1945063"/>
                </a:lnTo>
                <a:lnTo>
                  <a:pt x="2891430" y="1949306"/>
                </a:lnTo>
                <a:lnTo>
                  <a:pt x="2843683" y="1953213"/>
                </a:lnTo>
                <a:lnTo>
                  <a:pt x="2795898" y="1956790"/>
                </a:lnTo>
                <a:lnTo>
                  <a:pt x="2748086" y="1960042"/>
                </a:lnTo>
                <a:lnTo>
                  <a:pt x="2700260" y="1962975"/>
                </a:lnTo>
                <a:lnTo>
                  <a:pt x="2652435" y="1965593"/>
                </a:lnTo>
                <a:lnTo>
                  <a:pt x="2604622" y="1967902"/>
                </a:lnTo>
                <a:lnTo>
                  <a:pt x="2556834" y="1969908"/>
                </a:lnTo>
                <a:lnTo>
                  <a:pt x="2509085" y="1971615"/>
                </a:lnTo>
                <a:lnTo>
                  <a:pt x="2461388" y="1973029"/>
                </a:lnTo>
                <a:lnTo>
                  <a:pt x="2413754" y="1974156"/>
                </a:lnTo>
                <a:lnTo>
                  <a:pt x="2366198" y="1975000"/>
                </a:lnTo>
                <a:lnTo>
                  <a:pt x="2318732" y="1975567"/>
                </a:lnTo>
                <a:lnTo>
                  <a:pt x="2271369" y="1975862"/>
                </a:lnTo>
                <a:lnTo>
                  <a:pt x="2224122" y="1975890"/>
                </a:lnTo>
                <a:lnTo>
                  <a:pt x="2177004" y="1975657"/>
                </a:lnTo>
                <a:lnTo>
                  <a:pt x="2130028" y="1975168"/>
                </a:lnTo>
                <a:lnTo>
                  <a:pt x="2083206" y="1974429"/>
                </a:lnTo>
                <a:lnTo>
                  <a:pt x="2036552" y="1973444"/>
                </a:lnTo>
                <a:lnTo>
                  <a:pt x="1990079" y="1972220"/>
                </a:lnTo>
                <a:lnTo>
                  <a:pt x="1943800" y="1970760"/>
                </a:lnTo>
                <a:lnTo>
                  <a:pt x="1897726" y="1969071"/>
                </a:lnTo>
                <a:lnTo>
                  <a:pt x="1851873" y="1967158"/>
                </a:lnTo>
                <a:lnTo>
                  <a:pt x="1806251" y="1965026"/>
                </a:lnTo>
                <a:lnTo>
                  <a:pt x="1760875" y="1962681"/>
                </a:lnTo>
                <a:lnTo>
                  <a:pt x="1715757" y="1960127"/>
                </a:lnTo>
                <a:lnTo>
                  <a:pt x="1670910" y="1957371"/>
                </a:lnTo>
                <a:lnTo>
                  <a:pt x="1626347" y="1954417"/>
                </a:lnTo>
                <a:lnTo>
                  <a:pt x="1582081" y="1951271"/>
                </a:lnTo>
                <a:lnTo>
                  <a:pt x="1538125" y="1947937"/>
                </a:lnTo>
                <a:lnTo>
                  <a:pt x="1494491" y="1944422"/>
                </a:lnTo>
                <a:lnTo>
                  <a:pt x="1451194" y="1940731"/>
                </a:lnTo>
                <a:lnTo>
                  <a:pt x="1408244" y="1936868"/>
                </a:lnTo>
                <a:lnTo>
                  <a:pt x="1365657" y="1932840"/>
                </a:lnTo>
                <a:lnTo>
                  <a:pt x="1323444" y="1928651"/>
                </a:lnTo>
                <a:lnTo>
                  <a:pt x="1281619" y="1924307"/>
                </a:lnTo>
                <a:lnTo>
                  <a:pt x="1240193" y="1919813"/>
                </a:lnTo>
                <a:lnTo>
                  <a:pt x="1199181" y="1915175"/>
                </a:lnTo>
                <a:lnTo>
                  <a:pt x="1158596" y="1910397"/>
                </a:lnTo>
                <a:lnTo>
                  <a:pt x="1118449" y="1905485"/>
                </a:lnTo>
                <a:lnTo>
                  <a:pt x="1078754" y="1900445"/>
                </a:lnTo>
                <a:lnTo>
                  <a:pt x="1039525" y="1895281"/>
                </a:lnTo>
                <a:lnTo>
                  <a:pt x="1000773" y="1890000"/>
                </a:lnTo>
                <a:lnTo>
                  <a:pt x="962512" y="1884605"/>
                </a:lnTo>
                <a:lnTo>
                  <a:pt x="924755" y="1879103"/>
                </a:lnTo>
                <a:lnTo>
                  <a:pt x="850804" y="1867798"/>
                </a:lnTo>
                <a:lnTo>
                  <a:pt x="779022" y="1856127"/>
                </a:lnTo>
                <a:lnTo>
                  <a:pt x="709515" y="1844132"/>
                </a:lnTo>
                <a:lnTo>
                  <a:pt x="642384" y="1831856"/>
                </a:lnTo>
                <a:lnTo>
                  <a:pt x="577733" y="1819341"/>
                </a:lnTo>
                <a:lnTo>
                  <a:pt x="515666" y="1806629"/>
                </a:lnTo>
                <a:lnTo>
                  <a:pt x="456287" y="1793763"/>
                </a:lnTo>
                <a:lnTo>
                  <a:pt x="399697" y="1780786"/>
                </a:lnTo>
                <a:lnTo>
                  <a:pt x="346002" y="1767740"/>
                </a:lnTo>
                <a:lnTo>
                  <a:pt x="295304" y="1754667"/>
                </a:lnTo>
                <a:lnTo>
                  <a:pt x="247707" y="1741609"/>
                </a:lnTo>
                <a:lnTo>
                  <a:pt x="203314" y="1728610"/>
                </a:lnTo>
                <a:lnTo>
                  <a:pt x="162228" y="1715711"/>
                </a:lnTo>
                <a:lnTo>
                  <a:pt x="124553" y="1702955"/>
                </a:lnTo>
                <a:lnTo>
                  <a:pt x="74663" y="1684182"/>
                </a:lnTo>
                <a:lnTo>
                  <a:pt x="33028" y="1665969"/>
                </a:lnTo>
                <a:lnTo>
                  <a:pt x="10031" y="1654209"/>
                </a:lnTo>
                <a:lnTo>
                  <a:pt x="0" y="164846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71800" y="662940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59">
                <a:moveTo>
                  <a:pt x="0" y="0"/>
                </a:moveTo>
                <a:lnTo>
                  <a:pt x="34289" y="149859"/>
                </a:lnTo>
                <a:lnTo>
                  <a:pt x="149860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15770" y="2871470"/>
            <a:ext cx="3756660" cy="873760"/>
          </a:xfrm>
          <a:custGeom>
            <a:avLst/>
            <a:gdLst/>
            <a:ahLst/>
            <a:cxnLst/>
            <a:rect l="l" t="t" r="r" b="b"/>
            <a:pathLst>
              <a:path w="3756660" h="873760">
                <a:moveTo>
                  <a:pt x="3756659" y="0"/>
                </a:moveTo>
                <a:lnTo>
                  <a:pt x="0" y="87375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00200" y="3663950"/>
            <a:ext cx="144780" cy="157480"/>
          </a:xfrm>
          <a:custGeom>
            <a:avLst/>
            <a:gdLst/>
            <a:ahLst/>
            <a:cxnLst/>
            <a:rect l="l" t="t" r="r" b="b"/>
            <a:pathLst>
              <a:path w="144780" h="157479">
                <a:moveTo>
                  <a:pt x="107950" y="0"/>
                </a:moveTo>
                <a:lnTo>
                  <a:pt x="0" y="107950"/>
                </a:lnTo>
                <a:lnTo>
                  <a:pt x="144780" y="157479"/>
                </a:lnTo>
                <a:lnTo>
                  <a:pt x="1079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2069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60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57300" y="3276600"/>
            <a:ext cx="139700" cy="152400"/>
          </a:xfrm>
          <a:custGeom>
            <a:avLst/>
            <a:gdLst/>
            <a:ahLst/>
            <a:cxnLst/>
            <a:rect l="l" t="t" r="r" b="b"/>
            <a:pathLst>
              <a:path w="139700" h="152400">
                <a:moveTo>
                  <a:pt x="2540" y="0"/>
                </a:moveTo>
                <a:lnTo>
                  <a:pt x="0" y="152400"/>
                </a:lnTo>
                <a:lnTo>
                  <a:pt x="13970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746250" y="553466"/>
            <a:ext cx="6102350" cy="573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  <a:tabLst>
                <a:tab pos="1834514" algn="l"/>
              </a:tabLst>
            </a:pPr>
            <a:r>
              <a:rPr sz="2400" dirty="0">
                <a:latin typeface="SimSun"/>
                <a:cs typeface="SimSun"/>
              </a:rPr>
              <a:t>t	</a:t>
            </a:r>
            <a:r>
              <a:rPr sz="3600" baseline="-13888" dirty="0">
                <a:latin typeface="SimSun"/>
                <a:cs typeface="SimSun"/>
              </a:rPr>
              <a:t>a</a:t>
            </a:r>
            <a:endParaRPr sz="3600" baseline="-13888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SimSun"/>
              <a:cs typeface="SimSun"/>
            </a:endParaRPr>
          </a:p>
          <a:p>
            <a:pPr marL="463550" algn="ctr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e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SimSun"/>
              <a:cs typeface="SimSun"/>
            </a:endParaRPr>
          </a:p>
          <a:p>
            <a:pPr marL="2921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ct val="100000"/>
              </a:lnSpc>
              <a:spcBef>
                <a:spcPts val="720"/>
              </a:spcBef>
              <a:tabLst>
                <a:tab pos="5949315" algn="l"/>
              </a:tabLst>
            </a:pPr>
            <a:r>
              <a:rPr sz="2400" dirty="0">
                <a:latin typeface="SimSun"/>
                <a:cs typeface="SimSun"/>
              </a:rPr>
              <a:t>o	s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  <a:p>
            <a:pPr marL="1835150">
              <a:lnSpc>
                <a:spcPts val="2810"/>
              </a:lnSpc>
              <a:spcBef>
                <a:spcPts val="126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1770" y="457200"/>
            <a:ext cx="9372600" cy="6725920"/>
          </a:xfrm>
          <a:custGeom>
            <a:avLst/>
            <a:gdLst/>
            <a:ahLst/>
            <a:cxnLst/>
            <a:rect l="l" t="t" r="r" b="b"/>
            <a:pathLst>
              <a:path w="9372600" h="6725920">
                <a:moveTo>
                  <a:pt x="9372600" y="0"/>
                </a:moveTo>
                <a:lnTo>
                  <a:pt x="0" y="0"/>
                </a:lnTo>
                <a:lnTo>
                  <a:pt x="0" y="6725920"/>
                </a:lnTo>
                <a:lnTo>
                  <a:pt x="9372600" y="6725920"/>
                </a:lnTo>
                <a:lnTo>
                  <a:pt x="937260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object 6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21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143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90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83759" y="2938779"/>
            <a:ext cx="2160270" cy="1504950"/>
          </a:xfrm>
          <a:custGeom>
            <a:avLst/>
            <a:gdLst/>
            <a:ahLst/>
            <a:cxnLst/>
            <a:rect l="l" t="t" r="r" b="b"/>
            <a:pathLst>
              <a:path w="2160270" h="1504950">
                <a:moveTo>
                  <a:pt x="2160269" y="150495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85970" y="2871470"/>
            <a:ext cx="153670" cy="140970"/>
          </a:xfrm>
          <a:custGeom>
            <a:avLst/>
            <a:gdLst/>
            <a:ahLst/>
            <a:cxnLst/>
            <a:rect l="l" t="t" r="r" b="b"/>
            <a:pathLst>
              <a:path w="153670" h="140969">
                <a:moveTo>
                  <a:pt x="0" y="0"/>
                </a:moveTo>
                <a:lnTo>
                  <a:pt x="59689" y="140969"/>
                </a:lnTo>
                <a:lnTo>
                  <a:pt x="15366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2025650" y="2053589"/>
            <a:ext cx="1888489" cy="1168400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720"/>
              </a:spcBef>
              <a:tabLst>
                <a:tab pos="266065" algn="l"/>
                <a:tab pos="5861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1679" y="3186429"/>
            <a:ext cx="60490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Fast </a:t>
            </a:r>
            <a:r>
              <a:rPr spc="-20" dirty="0"/>
              <a:t>Suffix </a:t>
            </a:r>
            <a:r>
              <a:rPr spc="-5" dirty="0"/>
              <a:t>Link</a:t>
            </a:r>
            <a:r>
              <a:rPr spc="25" dirty="0"/>
              <a:t> </a:t>
            </a:r>
            <a:r>
              <a:rPr spc="-5" dirty="0"/>
              <a:t>Construction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55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2905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6090"/>
            <a:ext cx="8656955" cy="188722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0"/>
              </a:spcBef>
            </a:pPr>
            <a:r>
              <a:rPr sz="2800" b="1" i="1" spc="-30" dirty="0">
                <a:solidFill>
                  <a:srgbClr val="0000FF"/>
                </a:solidFill>
                <a:latin typeface="DejaVu Serif"/>
                <a:cs typeface="DejaVu Serif"/>
              </a:rPr>
              <a:t>Key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insight</a:t>
            </a:r>
            <a:r>
              <a:rPr sz="2800" spc="-5" dirty="0">
                <a:latin typeface="DejaVu Serif"/>
                <a:cs typeface="DejaVu Serif"/>
              </a:rPr>
              <a:t>: Suppose we </a:t>
            </a:r>
            <a:r>
              <a:rPr sz="2800" spc="-10" dirty="0">
                <a:latin typeface="DejaVu Serif"/>
                <a:cs typeface="DejaVu Serif"/>
              </a:rPr>
              <a:t>know </a:t>
            </a:r>
            <a:r>
              <a:rPr sz="2800" spc="-5" dirty="0">
                <a:latin typeface="DejaVu Serif"/>
                <a:cs typeface="DejaVu Serif"/>
              </a:rPr>
              <a:t>the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  </a:t>
            </a:r>
            <a:r>
              <a:rPr sz="2800" spc="-10" dirty="0">
                <a:latin typeface="DejaVu Serif"/>
                <a:cs typeface="DejaVu Serif"/>
              </a:rPr>
              <a:t>for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node labeled </a:t>
            </a:r>
            <a:r>
              <a:rPr sz="2800" i="1" spc="-5" dirty="0">
                <a:latin typeface="DejaVu Serif"/>
                <a:cs typeface="DejaVu Serif"/>
              </a:rPr>
              <a:t>w</a:t>
            </a:r>
            <a:r>
              <a:rPr sz="2800" spc="-5" dirty="0">
                <a:latin typeface="DejaVu Serif"/>
                <a:cs typeface="DejaVu Serif"/>
              </a:rPr>
              <a:t>. </a:t>
            </a:r>
            <a:r>
              <a:rPr sz="2800" spc="-20" dirty="0">
                <a:latin typeface="DejaVu Serif"/>
                <a:cs typeface="DejaVu Serif"/>
              </a:rPr>
              <a:t>After </a:t>
            </a:r>
            <a:r>
              <a:rPr sz="2800" spc="-5" dirty="0">
                <a:latin typeface="DejaVu Serif"/>
                <a:cs typeface="DejaVu Serif"/>
              </a:rPr>
              <a:t>following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trie edge  labeled </a:t>
            </a:r>
            <a:r>
              <a:rPr sz="2800" i="1" spc="-5" dirty="0">
                <a:latin typeface="DejaVu Serif"/>
                <a:cs typeface="DejaVu Serif"/>
              </a:rPr>
              <a:t>a</a:t>
            </a:r>
            <a:r>
              <a:rPr sz="2800" spc="-5" dirty="0">
                <a:latin typeface="DejaVu Serif"/>
                <a:cs typeface="DejaVu Serif"/>
              </a:rPr>
              <a:t>, there are two</a:t>
            </a:r>
            <a:r>
              <a:rPr sz="2800" spc="-2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possibilities.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Case 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1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: </a:t>
            </a:r>
            <a:r>
              <a:rPr sz="2800" i="1" spc="-5" dirty="0">
                <a:latin typeface="DejaVu Serif"/>
                <a:cs typeface="DejaVu Serif"/>
              </a:rPr>
              <a:t>xa</a:t>
            </a:r>
            <a:r>
              <a:rPr sz="2800" i="1" spc="-114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exists.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19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16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39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19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1600" y="3831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45173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04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400" y="38315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0400" y="3831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6200" y="45173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72790" y="3929379"/>
            <a:ext cx="541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w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16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19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39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16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39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19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1600" y="54317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6117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01469" y="5529579"/>
            <a:ext cx="22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x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04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00400" y="543179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0400" y="54317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200" y="6117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24859" y="5529579"/>
            <a:ext cx="437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x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97200" y="5707379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44700" y="5322570"/>
            <a:ext cx="974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9607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97200" y="4107179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25269" y="3722370"/>
            <a:ext cx="151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1495" algn="l"/>
                <a:tab pos="997585" algn="l"/>
                <a:tab pos="1480185" algn="l"/>
              </a:tabLst>
            </a:pPr>
            <a:r>
              <a:rPr sz="4200" i="1" baseline="-32738" dirty="0">
                <a:latin typeface="DejaVu Serif"/>
                <a:cs typeface="DejaVu Serif"/>
              </a:rPr>
              <a:t>w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 	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14500" y="4517390"/>
            <a:ext cx="0" cy="720090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9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47189" y="522859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72000" y="4441190"/>
            <a:ext cx="3657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w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29600" y="444119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43600" y="5355590"/>
            <a:ext cx="22860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x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29600" y="535559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43300" y="4517390"/>
            <a:ext cx="0" cy="720090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9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75990" y="522859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20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55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2905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6090"/>
            <a:ext cx="8656955" cy="188722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0"/>
              </a:spcBef>
            </a:pPr>
            <a:r>
              <a:rPr sz="2800" b="1" i="1" spc="-30" dirty="0">
                <a:solidFill>
                  <a:srgbClr val="0000FF"/>
                </a:solidFill>
                <a:latin typeface="DejaVu Serif"/>
                <a:cs typeface="DejaVu Serif"/>
              </a:rPr>
              <a:t>Key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insight</a:t>
            </a:r>
            <a:r>
              <a:rPr sz="2800" spc="-5" dirty="0">
                <a:latin typeface="DejaVu Serif"/>
                <a:cs typeface="DejaVu Serif"/>
              </a:rPr>
              <a:t>: Suppose we </a:t>
            </a:r>
            <a:r>
              <a:rPr sz="2800" spc="-10" dirty="0">
                <a:latin typeface="DejaVu Serif"/>
                <a:cs typeface="DejaVu Serif"/>
              </a:rPr>
              <a:t>know </a:t>
            </a:r>
            <a:r>
              <a:rPr sz="2800" spc="-5" dirty="0">
                <a:latin typeface="DejaVu Serif"/>
                <a:cs typeface="DejaVu Serif"/>
              </a:rPr>
              <a:t>the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  </a:t>
            </a:r>
            <a:r>
              <a:rPr sz="2800" spc="-10" dirty="0">
                <a:latin typeface="DejaVu Serif"/>
                <a:cs typeface="DejaVu Serif"/>
              </a:rPr>
              <a:t>for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node labeled </a:t>
            </a:r>
            <a:r>
              <a:rPr sz="2800" i="1" spc="-5" dirty="0">
                <a:latin typeface="DejaVu Serif"/>
                <a:cs typeface="DejaVu Serif"/>
              </a:rPr>
              <a:t>w</a:t>
            </a:r>
            <a:r>
              <a:rPr sz="2800" spc="-5" dirty="0">
                <a:latin typeface="DejaVu Serif"/>
                <a:cs typeface="DejaVu Serif"/>
              </a:rPr>
              <a:t>. </a:t>
            </a:r>
            <a:r>
              <a:rPr sz="2800" spc="-20" dirty="0">
                <a:latin typeface="DejaVu Serif"/>
                <a:cs typeface="DejaVu Serif"/>
              </a:rPr>
              <a:t>After </a:t>
            </a:r>
            <a:r>
              <a:rPr sz="2800" spc="-5" dirty="0">
                <a:latin typeface="DejaVu Serif"/>
                <a:cs typeface="DejaVu Serif"/>
              </a:rPr>
              <a:t>following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trie edge  labeled </a:t>
            </a:r>
            <a:r>
              <a:rPr sz="2800" i="1" spc="-5" dirty="0">
                <a:latin typeface="DejaVu Serif"/>
                <a:cs typeface="DejaVu Serif"/>
              </a:rPr>
              <a:t>a</a:t>
            </a:r>
            <a:r>
              <a:rPr sz="2800" spc="-5" dirty="0">
                <a:latin typeface="DejaVu Serif"/>
                <a:cs typeface="DejaVu Serif"/>
              </a:rPr>
              <a:t>, there are two</a:t>
            </a:r>
            <a:r>
              <a:rPr sz="2800" spc="-2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possibilities.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Case 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2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: </a:t>
            </a:r>
            <a:r>
              <a:rPr sz="2800" i="1" spc="-5" dirty="0">
                <a:latin typeface="DejaVu Serif"/>
                <a:cs typeface="DejaVu Serif"/>
              </a:rPr>
              <a:t>xa </a:t>
            </a:r>
            <a:r>
              <a:rPr sz="2800" spc="-5" dirty="0">
                <a:latin typeface="DejaVu Serif"/>
                <a:cs typeface="DejaVu Serif"/>
              </a:rPr>
              <a:t>does not</a:t>
            </a:r>
            <a:r>
              <a:rPr sz="2800" spc="-13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exist.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30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8389" y="3983990"/>
            <a:ext cx="541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w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5257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5257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5257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3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7069" y="5355590"/>
            <a:ext cx="22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x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800" y="41617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869" y="3776979"/>
            <a:ext cx="151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1495" algn="l"/>
                <a:tab pos="997585" algn="l"/>
                <a:tab pos="1480185" algn="l"/>
              </a:tabLst>
            </a:pPr>
            <a:r>
              <a:rPr sz="4200" i="1" baseline="-32738" dirty="0">
                <a:latin typeface="DejaVu Serif"/>
                <a:cs typeface="DejaVu Serif"/>
              </a:rPr>
              <a:t>w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 	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00" y="4572000"/>
            <a:ext cx="0" cy="491490"/>
          </a:xfrm>
          <a:custGeom>
            <a:avLst/>
            <a:gdLst/>
            <a:ahLst/>
            <a:cxnLst/>
            <a:rect l="l" t="t" r="r" b="b"/>
            <a:pathLst>
              <a:path h="491489">
                <a:moveTo>
                  <a:pt x="0" y="0"/>
                </a:moveTo>
                <a:lnTo>
                  <a:pt x="0" y="49148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2790" y="505460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43400" y="4800600"/>
            <a:ext cx="3657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w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1000" y="48006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15000" y="5715000"/>
            <a:ext cx="22860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x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9400" y="6629400"/>
            <a:ext cx="1371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y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01000" y="66294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72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5800" y="6727190"/>
            <a:ext cx="22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y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100" y="5943600"/>
            <a:ext cx="0" cy="491490"/>
          </a:xfrm>
          <a:custGeom>
            <a:avLst/>
            <a:gdLst/>
            <a:ahLst/>
            <a:cxnLst/>
            <a:rect l="l" t="t" r="r" b="b"/>
            <a:pathLst>
              <a:path h="491489">
                <a:moveTo>
                  <a:pt x="0" y="0"/>
                </a:moveTo>
                <a:lnTo>
                  <a:pt x="0" y="49149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790" y="642620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0" y="6629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71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09189" y="6727190"/>
            <a:ext cx="439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5" dirty="0">
                <a:latin typeface="DejaVu Serif"/>
                <a:cs typeface="DejaVu Serif"/>
              </a:rPr>
              <a:t>y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82800" y="6904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19"/>
                </a:lnTo>
                <a:lnTo>
                  <a:pt x="20320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30300" y="6520180"/>
            <a:ext cx="974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9607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28900" y="4572000"/>
            <a:ext cx="0" cy="1863089"/>
          </a:xfrm>
          <a:custGeom>
            <a:avLst/>
            <a:gdLst/>
            <a:ahLst/>
            <a:cxnLst/>
            <a:rect l="l" t="t" r="r" b="b"/>
            <a:pathLst>
              <a:path h="1863089">
                <a:moveTo>
                  <a:pt x="0" y="0"/>
                </a:moveTo>
                <a:lnTo>
                  <a:pt x="0" y="186308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1589" y="642620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55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2905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6090"/>
            <a:ext cx="8656955" cy="188722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0"/>
              </a:spcBef>
            </a:pPr>
            <a:r>
              <a:rPr sz="2800" b="1" i="1" spc="-30" dirty="0">
                <a:solidFill>
                  <a:srgbClr val="0000FF"/>
                </a:solidFill>
                <a:latin typeface="DejaVu Serif"/>
                <a:cs typeface="DejaVu Serif"/>
              </a:rPr>
              <a:t>Key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insight</a:t>
            </a:r>
            <a:r>
              <a:rPr sz="2800" spc="-5" dirty="0">
                <a:latin typeface="DejaVu Serif"/>
                <a:cs typeface="DejaVu Serif"/>
              </a:rPr>
              <a:t>: Suppose we </a:t>
            </a:r>
            <a:r>
              <a:rPr sz="2800" spc="-10" dirty="0">
                <a:latin typeface="DejaVu Serif"/>
                <a:cs typeface="DejaVu Serif"/>
              </a:rPr>
              <a:t>know </a:t>
            </a:r>
            <a:r>
              <a:rPr sz="2800" spc="-5" dirty="0">
                <a:latin typeface="DejaVu Serif"/>
                <a:cs typeface="DejaVu Serif"/>
              </a:rPr>
              <a:t>the </a:t>
            </a:r>
            <a:r>
              <a:rPr sz="2800" spc="-20" dirty="0">
                <a:latin typeface="DejaVu Serif"/>
                <a:cs typeface="DejaVu Serif"/>
              </a:rPr>
              <a:t>suffix </a:t>
            </a:r>
            <a:r>
              <a:rPr sz="2800" spc="-5" dirty="0">
                <a:latin typeface="DejaVu Serif"/>
                <a:cs typeface="DejaVu Serif"/>
              </a:rPr>
              <a:t>link  </a:t>
            </a:r>
            <a:r>
              <a:rPr sz="2800" spc="-10" dirty="0">
                <a:latin typeface="DejaVu Serif"/>
                <a:cs typeface="DejaVu Serif"/>
              </a:rPr>
              <a:t>for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node labeled </a:t>
            </a:r>
            <a:r>
              <a:rPr sz="2800" i="1" spc="-5" dirty="0">
                <a:latin typeface="DejaVu Serif"/>
                <a:cs typeface="DejaVu Serif"/>
              </a:rPr>
              <a:t>w</a:t>
            </a:r>
            <a:r>
              <a:rPr sz="2800" spc="-5" dirty="0">
                <a:latin typeface="DejaVu Serif"/>
                <a:cs typeface="DejaVu Serif"/>
              </a:rPr>
              <a:t>. </a:t>
            </a:r>
            <a:r>
              <a:rPr sz="2800" spc="-20" dirty="0">
                <a:latin typeface="DejaVu Serif"/>
                <a:cs typeface="DejaVu Serif"/>
              </a:rPr>
              <a:t>After </a:t>
            </a:r>
            <a:r>
              <a:rPr sz="2800" spc="-5" dirty="0">
                <a:latin typeface="DejaVu Serif"/>
                <a:cs typeface="DejaVu Serif"/>
              </a:rPr>
              <a:t>following </a:t>
            </a:r>
            <a:r>
              <a:rPr sz="2800" dirty="0">
                <a:latin typeface="DejaVu Serif"/>
                <a:cs typeface="DejaVu Serif"/>
              </a:rPr>
              <a:t>a </a:t>
            </a:r>
            <a:r>
              <a:rPr sz="2800" spc="-5" dirty="0">
                <a:latin typeface="DejaVu Serif"/>
                <a:cs typeface="DejaVu Serif"/>
              </a:rPr>
              <a:t>trie edge  labeled </a:t>
            </a:r>
            <a:r>
              <a:rPr sz="2800" i="1" spc="-5" dirty="0">
                <a:latin typeface="DejaVu Serif"/>
                <a:cs typeface="DejaVu Serif"/>
              </a:rPr>
              <a:t>a</a:t>
            </a:r>
            <a:r>
              <a:rPr sz="2800" spc="-5" dirty="0">
                <a:latin typeface="DejaVu Serif"/>
                <a:cs typeface="DejaVu Serif"/>
              </a:rPr>
              <a:t>, there are two</a:t>
            </a:r>
            <a:r>
              <a:rPr sz="2800" spc="-2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possibilities.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Case 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2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: </a:t>
            </a:r>
            <a:r>
              <a:rPr sz="2800" i="1" spc="-5" dirty="0">
                <a:latin typeface="DejaVu Serif"/>
                <a:cs typeface="DejaVu Serif"/>
              </a:rPr>
              <a:t>xa </a:t>
            </a:r>
            <a:r>
              <a:rPr sz="2800" spc="-5" dirty="0">
                <a:latin typeface="DejaVu Serif"/>
                <a:cs typeface="DejaVu Serif"/>
              </a:rPr>
              <a:t>does not</a:t>
            </a:r>
            <a:r>
              <a:rPr sz="2800" spc="-13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exist.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30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0" y="3886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8389" y="3983990"/>
            <a:ext cx="541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w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484885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484885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48488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3000" y="55346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7069" y="4946650"/>
            <a:ext cx="226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x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82800" y="41617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869" y="3776979"/>
            <a:ext cx="1518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1495" algn="l"/>
                <a:tab pos="997585" algn="l"/>
                <a:tab pos="1480185" algn="l"/>
              </a:tabLst>
            </a:pPr>
            <a:r>
              <a:rPr sz="4200" i="1" baseline="-32738" dirty="0">
                <a:latin typeface="DejaVu Serif"/>
                <a:cs typeface="DejaVu Serif"/>
              </a:rPr>
              <a:t>w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 	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00" y="4572000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0"/>
                </a:moveTo>
                <a:lnTo>
                  <a:pt x="0" y="8255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2790" y="4645659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43400" y="3886200"/>
            <a:ext cx="3657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w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1000" y="38862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15000" y="4800600"/>
            <a:ext cx="22860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x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9400" y="5715000"/>
            <a:ext cx="13716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y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7200" y="581152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899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799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899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" y="581152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899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799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899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" y="58115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498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5800" y="5910579"/>
            <a:ext cx="22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y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0100" y="5534659"/>
            <a:ext cx="0" cy="83820"/>
          </a:xfrm>
          <a:custGeom>
            <a:avLst/>
            <a:gdLst/>
            <a:ahLst/>
            <a:cxnLst/>
            <a:rect l="l" t="t" r="r" b="b"/>
            <a:pathLst>
              <a:path h="83820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2790" y="560959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28900" y="4572000"/>
            <a:ext cx="0" cy="2009139"/>
          </a:xfrm>
          <a:custGeom>
            <a:avLst/>
            <a:gdLst/>
            <a:ahLst/>
            <a:cxnLst/>
            <a:rect l="l" t="t" r="r" b="b"/>
            <a:pathLst>
              <a:path h="2009140">
                <a:moveTo>
                  <a:pt x="0" y="0"/>
                </a:moveTo>
                <a:lnTo>
                  <a:pt x="0" y="2009139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61589" y="657225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20" y="0"/>
                </a:moveTo>
                <a:lnTo>
                  <a:pt x="0" y="0"/>
                </a:lnTo>
                <a:lnTo>
                  <a:pt x="67310" y="203200"/>
                </a:lnTo>
                <a:lnTo>
                  <a:pt x="1346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220"/>
                </a:lnTo>
                <a:lnTo>
                  <a:pt x="11906" y="434592"/>
                </a:lnTo>
                <a:lnTo>
                  <a:pt x="26253" y="477381"/>
                </a:lnTo>
                <a:lnTo>
                  <a:pt x="45720" y="517219"/>
                </a:lnTo>
                <a:lnTo>
                  <a:pt x="69949" y="553741"/>
                </a:lnTo>
                <a:lnTo>
                  <a:pt x="98583" y="586581"/>
                </a:lnTo>
                <a:lnTo>
                  <a:pt x="131266" y="615373"/>
                </a:lnTo>
                <a:lnTo>
                  <a:pt x="167640" y="639750"/>
                </a:lnTo>
                <a:lnTo>
                  <a:pt x="207347" y="659348"/>
                </a:lnTo>
                <a:lnTo>
                  <a:pt x="250031" y="673799"/>
                </a:lnTo>
                <a:lnTo>
                  <a:pt x="295334" y="682738"/>
                </a:lnTo>
                <a:lnTo>
                  <a:pt x="342900" y="685800"/>
                </a:lnTo>
                <a:lnTo>
                  <a:pt x="390465" y="682738"/>
                </a:lnTo>
                <a:lnTo>
                  <a:pt x="435768" y="673799"/>
                </a:lnTo>
                <a:lnTo>
                  <a:pt x="478452" y="659348"/>
                </a:lnTo>
                <a:lnTo>
                  <a:pt x="518159" y="639750"/>
                </a:lnTo>
                <a:lnTo>
                  <a:pt x="554533" y="615373"/>
                </a:lnTo>
                <a:lnTo>
                  <a:pt x="587216" y="586581"/>
                </a:lnTo>
                <a:lnTo>
                  <a:pt x="615850" y="553741"/>
                </a:lnTo>
                <a:lnTo>
                  <a:pt x="640079" y="517219"/>
                </a:lnTo>
                <a:lnTo>
                  <a:pt x="659546" y="477381"/>
                </a:lnTo>
                <a:lnTo>
                  <a:pt x="673893" y="434592"/>
                </a:lnTo>
                <a:lnTo>
                  <a:pt x="682763" y="389220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220"/>
                </a:lnTo>
                <a:lnTo>
                  <a:pt x="673893" y="434592"/>
                </a:lnTo>
                <a:lnTo>
                  <a:pt x="659546" y="477381"/>
                </a:lnTo>
                <a:lnTo>
                  <a:pt x="640079" y="517219"/>
                </a:lnTo>
                <a:lnTo>
                  <a:pt x="615850" y="553741"/>
                </a:lnTo>
                <a:lnTo>
                  <a:pt x="587216" y="586581"/>
                </a:lnTo>
                <a:lnTo>
                  <a:pt x="554533" y="615373"/>
                </a:lnTo>
                <a:lnTo>
                  <a:pt x="518159" y="639750"/>
                </a:lnTo>
                <a:lnTo>
                  <a:pt x="478452" y="659348"/>
                </a:lnTo>
                <a:lnTo>
                  <a:pt x="435768" y="673799"/>
                </a:lnTo>
                <a:lnTo>
                  <a:pt x="390465" y="682738"/>
                </a:lnTo>
                <a:lnTo>
                  <a:pt x="342900" y="685800"/>
                </a:lnTo>
                <a:lnTo>
                  <a:pt x="295334" y="682738"/>
                </a:lnTo>
                <a:lnTo>
                  <a:pt x="250031" y="673799"/>
                </a:lnTo>
                <a:lnTo>
                  <a:pt x="207347" y="659348"/>
                </a:lnTo>
                <a:lnTo>
                  <a:pt x="167640" y="639750"/>
                </a:lnTo>
                <a:lnTo>
                  <a:pt x="131266" y="615373"/>
                </a:lnTo>
                <a:lnTo>
                  <a:pt x="98583" y="586581"/>
                </a:lnTo>
                <a:lnTo>
                  <a:pt x="69949" y="553741"/>
                </a:lnTo>
                <a:lnTo>
                  <a:pt x="45720" y="517219"/>
                </a:lnTo>
                <a:lnTo>
                  <a:pt x="26253" y="477381"/>
                </a:lnTo>
                <a:lnTo>
                  <a:pt x="11906" y="434592"/>
                </a:lnTo>
                <a:lnTo>
                  <a:pt x="3036" y="389220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" y="6775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3000" y="74612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93419" y="6873240"/>
            <a:ext cx="213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DejaVu Serif"/>
                <a:cs typeface="DejaVu Serif"/>
              </a:rPr>
              <a:t>z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0100" y="6498590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0"/>
                </a:moveTo>
                <a:lnTo>
                  <a:pt x="0" y="82550"/>
                </a:lnTo>
              </a:path>
            </a:pathLst>
          </a:custGeom>
          <a:ln w="183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2790" y="6572250"/>
            <a:ext cx="134620" cy="203200"/>
          </a:xfrm>
          <a:custGeom>
            <a:avLst/>
            <a:gdLst/>
            <a:ahLst/>
            <a:cxnLst/>
            <a:rect l="l" t="t" r="r" b="b"/>
            <a:pathLst>
              <a:path w="134619" h="203200">
                <a:moveTo>
                  <a:pt x="134619" y="0"/>
                </a:moveTo>
                <a:lnTo>
                  <a:pt x="0" y="0"/>
                </a:lnTo>
                <a:lnTo>
                  <a:pt x="67309" y="203200"/>
                </a:lnTo>
                <a:lnTo>
                  <a:pt x="134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860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30"/>
                </a:lnTo>
                <a:lnTo>
                  <a:pt x="3036" y="389220"/>
                </a:lnTo>
                <a:lnTo>
                  <a:pt x="11906" y="434592"/>
                </a:lnTo>
                <a:lnTo>
                  <a:pt x="26253" y="477381"/>
                </a:lnTo>
                <a:lnTo>
                  <a:pt x="45719" y="517219"/>
                </a:lnTo>
                <a:lnTo>
                  <a:pt x="69949" y="553741"/>
                </a:lnTo>
                <a:lnTo>
                  <a:pt x="98583" y="586581"/>
                </a:lnTo>
                <a:lnTo>
                  <a:pt x="131266" y="615373"/>
                </a:lnTo>
                <a:lnTo>
                  <a:pt x="167639" y="639750"/>
                </a:lnTo>
                <a:lnTo>
                  <a:pt x="207347" y="659348"/>
                </a:lnTo>
                <a:lnTo>
                  <a:pt x="250031" y="673799"/>
                </a:lnTo>
                <a:lnTo>
                  <a:pt x="295334" y="682738"/>
                </a:lnTo>
                <a:lnTo>
                  <a:pt x="342900" y="685800"/>
                </a:lnTo>
                <a:lnTo>
                  <a:pt x="390465" y="682738"/>
                </a:lnTo>
                <a:lnTo>
                  <a:pt x="435768" y="673799"/>
                </a:lnTo>
                <a:lnTo>
                  <a:pt x="478452" y="659348"/>
                </a:lnTo>
                <a:lnTo>
                  <a:pt x="518160" y="639750"/>
                </a:lnTo>
                <a:lnTo>
                  <a:pt x="554533" y="615373"/>
                </a:lnTo>
                <a:lnTo>
                  <a:pt x="587216" y="586581"/>
                </a:lnTo>
                <a:lnTo>
                  <a:pt x="615850" y="553741"/>
                </a:lnTo>
                <a:lnTo>
                  <a:pt x="640080" y="517219"/>
                </a:lnTo>
                <a:lnTo>
                  <a:pt x="659546" y="477381"/>
                </a:lnTo>
                <a:lnTo>
                  <a:pt x="673893" y="434592"/>
                </a:lnTo>
                <a:lnTo>
                  <a:pt x="682763" y="389220"/>
                </a:lnTo>
                <a:lnTo>
                  <a:pt x="685800" y="341630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80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60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86000" y="67754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60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80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30"/>
                </a:lnTo>
                <a:lnTo>
                  <a:pt x="682763" y="389220"/>
                </a:lnTo>
                <a:lnTo>
                  <a:pt x="673893" y="434592"/>
                </a:lnTo>
                <a:lnTo>
                  <a:pt x="659546" y="477381"/>
                </a:lnTo>
                <a:lnTo>
                  <a:pt x="640080" y="517219"/>
                </a:lnTo>
                <a:lnTo>
                  <a:pt x="615850" y="553741"/>
                </a:lnTo>
                <a:lnTo>
                  <a:pt x="587216" y="586581"/>
                </a:lnTo>
                <a:lnTo>
                  <a:pt x="554533" y="615373"/>
                </a:lnTo>
                <a:lnTo>
                  <a:pt x="518160" y="639750"/>
                </a:lnTo>
                <a:lnTo>
                  <a:pt x="478452" y="659348"/>
                </a:lnTo>
                <a:lnTo>
                  <a:pt x="435768" y="673799"/>
                </a:lnTo>
                <a:lnTo>
                  <a:pt x="390465" y="682738"/>
                </a:lnTo>
                <a:lnTo>
                  <a:pt x="342900" y="685800"/>
                </a:lnTo>
                <a:lnTo>
                  <a:pt x="295334" y="682738"/>
                </a:lnTo>
                <a:lnTo>
                  <a:pt x="250031" y="673799"/>
                </a:lnTo>
                <a:lnTo>
                  <a:pt x="207347" y="659348"/>
                </a:lnTo>
                <a:lnTo>
                  <a:pt x="167639" y="639750"/>
                </a:lnTo>
                <a:lnTo>
                  <a:pt x="131266" y="615373"/>
                </a:lnTo>
                <a:lnTo>
                  <a:pt x="98583" y="586581"/>
                </a:lnTo>
                <a:lnTo>
                  <a:pt x="69949" y="553741"/>
                </a:lnTo>
                <a:lnTo>
                  <a:pt x="45719" y="517219"/>
                </a:lnTo>
                <a:lnTo>
                  <a:pt x="26253" y="477381"/>
                </a:lnTo>
                <a:lnTo>
                  <a:pt x="11906" y="434592"/>
                </a:lnTo>
                <a:lnTo>
                  <a:pt x="3036" y="389220"/>
                </a:lnTo>
                <a:lnTo>
                  <a:pt x="0" y="341630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0" y="6775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1800" y="74612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16810" y="6873240"/>
            <a:ext cx="424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DejaVu Serif"/>
                <a:cs typeface="DejaVu Serif"/>
              </a:rPr>
              <a:t>z</a:t>
            </a:r>
            <a:r>
              <a:rPr sz="2800" i="1" dirty="0">
                <a:latin typeface="DejaVu Serif"/>
                <a:cs typeface="DejaVu Serif"/>
              </a:rPr>
              <a:t>a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82800" y="705104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19"/>
                </a:lnTo>
                <a:lnTo>
                  <a:pt x="20320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30300" y="6666230"/>
            <a:ext cx="974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155" algn="l"/>
                <a:tab pos="960755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i="1" u="heavy" dirty="0"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a	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15200" y="6629400"/>
            <a:ext cx="685800" cy="685800"/>
          </a:xfrm>
          <a:prstGeom prst="rect">
            <a:avLst/>
          </a:prstGeom>
          <a:solidFill>
            <a:srgbClr val="EFEFF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z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01000" y="6629400"/>
            <a:ext cx="685800" cy="685800"/>
          </a:xfrm>
          <a:prstGeom prst="rect">
            <a:avLst/>
          </a:prstGeom>
          <a:solidFill>
            <a:srgbClr val="FFD21F"/>
          </a:solidFill>
          <a:ln w="3175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610"/>
              </a:spcBef>
            </a:pPr>
            <a:r>
              <a:rPr sz="3200" i="1" dirty="0">
                <a:latin typeface="DejaVu Serif"/>
                <a:cs typeface="DejaVu Serif"/>
              </a:rPr>
              <a:t>a</a:t>
            </a:r>
            <a:endParaRPr sz="32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7319" y="554990"/>
            <a:ext cx="7239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Constructing </a:t>
            </a:r>
            <a:r>
              <a:rPr sz="4400" spc="-30" dirty="0"/>
              <a:t>Suffix</a:t>
            </a:r>
            <a:r>
              <a:rPr sz="4400" spc="-65" dirty="0"/>
              <a:t> </a:t>
            </a:r>
            <a:r>
              <a:rPr sz="4400" spc="-5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76580" y="1845310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119" y="1734819"/>
            <a:ext cx="684974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90" dirty="0">
                <a:latin typeface="DejaVu Serif"/>
                <a:cs typeface="DejaVu Serif"/>
              </a:rPr>
              <a:t>To </a:t>
            </a:r>
            <a:r>
              <a:rPr sz="2500" spc="20" dirty="0">
                <a:latin typeface="DejaVu Serif"/>
                <a:cs typeface="DejaVu Serif"/>
              </a:rPr>
              <a:t>construct </a:t>
            </a:r>
            <a:r>
              <a:rPr sz="2500" spc="15" dirty="0">
                <a:latin typeface="DejaVu Serif"/>
                <a:cs typeface="DejaVu Serif"/>
              </a:rPr>
              <a:t>the </a:t>
            </a:r>
            <a:r>
              <a:rPr sz="2500" dirty="0">
                <a:latin typeface="DejaVu Serif"/>
                <a:cs typeface="DejaVu Serif"/>
              </a:rPr>
              <a:t>suffix </a:t>
            </a:r>
            <a:r>
              <a:rPr sz="2500" spc="15" dirty="0">
                <a:latin typeface="DejaVu Serif"/>
                <a:cs typeface="DejaVu Serif"/>
              </a:rPr>
              <a:t>link for a </a:t>
            </a:r>
            <a:r>
              <a:rPr sz="2500" spc="20" dirty="0">
                <a:latin typeface="DejaVu Serif"/>
                <a:cs typeface="DejaVu Serif"/>
              </a:rPr>
              <a:t>node</a:t>
            </a:r>
            <a:r>
              <a:rPr sz="2500" spc="165" dirty="0">
                <a:latin typeface="DejaVu Serif"/>
                <a:cs typeface="DejaVu Serif"/>
              </a:rPr>
              <a:t> </a:t>
            </a:r>
            <a:r>
              <a:rPr sz="2500" i="1" spc="15" dirty="0">
                <a:latin typeface="DejaVu Serif"/>
                <a:cs typeface="DejaVu Serif"/>
              </a:rPr>
              <a:t>wa</a:t>
            </a:r>
            <a:r>
              <a:rPr sz="2500" spc="15" dirty="0">
                <a:latin typeface="DejaVu Serif"/>
                <a:cs typeface="DejaVu Serif"/>
              </a:rPr>
              <a:t>:</a:t>
            </a:r>
            <a:endParaRPr sz="25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210" y="235203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210" y="279526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210" y="3238499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210" y="3680460"/>
            <a:ext cx="12446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204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3480" y="2149094"/>
            <a:ext cx="8113395" cy="21272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200" spc="-20" dirty="0">
                <a:latin typeface="DejaVu Serif"/>
                <a:cs typeface="DejaVu Serif"/>
              </a:rPr>
              <a:t>Follow </a:t>
            </a:r>
            <a:r>
              <a:rPr sz="2200" i="1" spc="5" dirty="0">
                <a:latin typeface="DejaVu Serif"/>
                <a:cs typeface="DejaVu Serif"/>
              </a:rPr>
              <a:t>w</a:t>
            </a:r>
            <a:r>
              <a:rPr sz="2200" spc="5" dirty="0">
                <a:latin typeface="DejaVu Serif"/>
                <a:cs typeface="DejaVu Serif"/>
              </a:rPr>
              <a:t>'s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</a:t>
            </a:r>
            <a:r>
              <a:rPr sz="2200" spc="5" dirty="0">
                <a:latin typeface="DejaVu Serif"/>
                <a:cs typeface="DejaVu Serif"/>
              </a:rPr>
              <a:t>to node</a:t>
            </a:r>
            <a:r>
              <a:rPr sz="2200" spc="95" dirty="0">
                <a:latin typeface="DejaVu Serif"/>
                <a:cs typeface="DejaVu Serif"/>
              </a:rPr>
              <a:t> </a:t>
            </a:r>
            <a:r>
              <a:rPr sz="2200" i="1" spc="-5" dirty="0">
                <a:latin typeface="DejaVu Serif"/>
                <a:cs typeface="DejaVu Serif"/>
              </a:rPr>
              <a:t>x</a:t>
            </a:r>
            <a:r>
              <a:rPr sz="2200" spc="-5" dirty="0">
                <a:latin typeface="DejaVu Serif"/>
                <a:cs typeface="DejaVu Serif"/>
              </a:rPr>
              <a:t>.</a:t>
            </a:r>
            <a:endParaRPr sz="2200">
              <a:latin typeface="DejaVu Serif"/>
              <a:cs typeface="DejaVu Serif"/>
            </a:endParaRPr>
          </a:p>
          <a:p>
            <a:pPr marL="12700" marR="1905635">
              <a:lnSpc>
                <a:spcPct val="132200"/>
              </a:lnSpc>
            </a:pPr>
            <a:r>
              <a:rPr sz="2200" dirty="0">
                <a:latin typeface="DejaVu Serif"/>
                <a:cs typeface="DejaVu Serif"/>
              </a:rPr>
              <a:t>If </a:t>
            </a:r>
            <a:r>
              <a:rPr sz="2200" spc="5" dirty="0">
                <a:latin typeface="DejaVu Serif"/>
                <a:cs typeface="DejaVu Serif"/>
              </a:rPr>
              <a:t>node </a:t>
            </a:r>
            <a:r>
              <a:rPr sz="2200" i="1" spc="5" dirty="0">
                <a:latin typeface="DejaVu Serif"/>
                <a:cs typeface="DejaVu Serif"/>
              </a:rPr>
              <a:t>xa </a:t>
            </a:r>
            <a:r>
              <a:rPr sz="2200" dirty="0">
                <a:latin typeface="DejaVu Serif"/>
                <a:cs typeface="DejaVu Serif"/>
              </a:rPr>
              <a:t>exists, </a:t>
            </a:r>
            <a:r>
              <a:rPr sz="2200" i="1" dirty="0">
                <a:latin typeface="DejaVu Serif"/>
                <a:cs typeface="DejaVu Serif"/>
              </a:rPr>
              <a:t>wa </a:t>
            </a:r>
            <a:r>
              <a:rPr sz="2200" dirty="0">
                <a:latin typeface="DejaVu Serif"/>
                <a:cs typeface="DejaVu Serif"/>
              </a:rPr>
              <a:t>has </a:t>
            </a:r>
            <a:r>
              <a:rPr sz="2200" spc="5" dirty="0">
                <a:latin typeface="DejaVu Serif"/>
                <a:cs typeface="DejaVu Serif"/>
              </a:rPr>
              <a:t>a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to </a:t>
            </a:r>
            <a:r>
              <a:rPr sz="2200" i="1" dirty="0">
                <a:latin typeface="DejaVu Serif"/>
                <a:cs typeface="DejaVu Serif"/>
              </a:rPr>
              <a:t>xa</a:t>
            </a:r>
            <a:r>
              <a:rPr sz="2200" dirty="0">
                <a:latin typeface="DejaVu Serif"/>
                <a:cs typeface="DejaVu Serif"/>
              </a:rPr>
              <a:t>.  </a:t>
            </a:r>
            <a:r>
              <a:rPr sz="2200" spc="5" dirty="0">
                <a:latin typeface="DejaVu Serif"/>
                <a:cs typeface="DejaVu Serif"/>
              </a:rPr>
              <a:t>Otherwise, </a:t>
            </a:r>
            <a:r>
              <a:rPr sz="2200" dirty="0">
                <a:latin typeface="DejaVu Serif"/>
                <a:cs typeface="DejaVu Serif"/>
              </a:rPr>
              <a:t>follow </a:t>
            </a:r>
            <a:r>
              <a:rPr sz="2200" i="1" dirty="0">
                <a:latin typeface="DejaVu Serif"/>
                <a:cs typeface="DejaVu Serif"/>
              </a:rPr>
              <a:t>x</a:t>
            </a:r>
            <a:r>
              <a:rPr sz="2200" dirty="0">
                <a:latin typeface="DejaVu Serif"/>
                <a:cs typeface="DejaVu Serif"/>
              </a:rPr>
              <a:t>'s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and</a:t>
            </a:r>
            <a:r>
              <a:rPr sz="2200" spc="65" dirty="0">
                <a:latin typeface="DejaVu Serif"/>
                <a:cs typeface="DejaVu Serif"/>
              </a:rPr>
              <a:t> </a:t>
            </a:r>
            <a:r>
              <a:rPr sz="2200" dirty="0">
                <a:latin typeface="DejaVu Serif"/>
                <a:cs typeface="DejaVu Serif"/>
              </a:rPr>
              <a:t>repeat.</a:t>
            </a:r>
            <a:endParaRPr sz="2200">
              <a:latin typeface="DejaVu Serif"/>
              <a:cs typeface="DejaVu Serif"/>
            </a:endParaRPr>
          </a:p>
          <a:p>
            <a:pPr marL="12700" marR="5080">
              <a:lnSpc>
                <a:spcPts val="2600"/>
              </a:lnSpc>
              <a:spcBef>
                <a:spcPts val="960"/>
              </a:spcBef>
            </a:pPr>
            <a:r>
              <a:rPr sz="2200" dirty="0">
                <a:latin typeface="DejaVu Serif"/>
                <a:cs typeface="DejaVu Serif"/>
              </a:rPr>
              <a:t>If </a:t>
            </a:r>
            <a:r>
              <a:rPr sz="2200" spc="5" dirty="0">
                <a:latin typeface="DejaVu Serif"/>
                <a:cs typeface="DejaVu Serif"/>
              </a:rPr>
              <a:t>you </a:t>
            </a:r>
            <a:r>
              <a:rPr sz="2200" dirty="0">
                <a:latin typeface="DejaVu Serif"/>
                <a:cs typeface="DejaVu Serif"/>
              </a:rPr>
              <a:t>need </a:t>
            </a:r>
            <a:r>
              <a:rPr sz="2200" spc="5" dirty="0">
                <a:latin typeface="DejaVu Serif"/>
                <a:cs typeface="DejaVu Serif"/>
              </a:rPr>
              <a:t>to </a:t>
            </a:r>
            <a:r>
              <a:rPr sz="2200" dirty="0">
                <a:latin typeface="DejaVu Serif"/>
                <a:cs typeface="DejaVu Serif"/>
              </a:rPr>
              <a:t>follow </a:t>
            </a:r>
            <a:r>
              <a:rPr sz="2200" spc="5" dirty="0">
                <a:latin typeface="DejaVu Serif"/>
                <a:cs typeface="DejaVu Serif"/>
              </a:rPr>
              <a:t>backwards </a:t>
            </a:r>
            <a:r>
              <a:rPr sz="2200" dirty="0">
                <a:latin typeface="DejaVu Serif"/>
                <a:cs typeface="DejaVu Serif"/>
              </a:rPr>
              <a:t>from </a:t>
            </a:r>
            <a:r>
              <a:rPr sz="2200" spc="5" dirty="0">
                <a:latin typeface="DejaVu Serif"/>
                <a:cs typeface="DejaVu Serif"/>
              </a:rPr>
              <a:t>the </a:t>
            </a:r>
            <a:r>
              <a:rPr sz="2200" dirty="0">
                <a:latin typeface="DejaVu Serif"/>
                <a:cs typeface="DejaVu Serif"/>
              </a:rPr>
              <a:t>root, then </a:t>
            </a:r>
            <a:r>
              <a:rPr sz="2200" i="1" spc="5" dirty="0">
                <a:latin typeface="DejaVu Serif"/>
                <a:cs typeface="DejaVu Serif"/>
              </a:rPr>
              <a:t>wa</a:t>
            </a:r>
            <a:r>
              <a:rPr sz="2200" spc="5" dirty="0">
                <a:latin typeface="DejaVu Serif"/>
                <a:cs typeface="DejaVu Serif"/>
              </a:rPr>
              <a:t>'s  </a:t>
            </a:r>
            <a:r>
              <a:rPr sz="2200" spc="-10" dirty="0">
                <a:latin typeface="DejaVu Serif"/>
                <a:cs typeface="DejaVu Serif"/>
              </a:rPr>
              <a:t>suffix </a:t>
            </a:r>
            <a:r>
              <a:rPr sz="2200" dirty="0">
                <a:latin typeface="DejaVu Serif"/>
                <a:cs typeface="DejaVu Serif"/>
              </a:rPr>
              <a:t>link points </a:t>
            </a:r>
            <a:r>
              <a:rPr sz="2200" spc="5" dirty="0">
                <a:latin typeface="DejaVu Serif"/>
                <a:cs typeface="DejaVu Serif"/>
              </a:rPr>
              <a:t>to the</a:t>
            </a:r>
            <a:r>
              <a:rPr sz="2200" spc="25" dirty="0">
                <a:latin typeface="DejaVu Serif"/>
                <a:cs typeface="DejaVu Serif"/>
              </a:rPr>
              <a:t> </a:t>
            </a:r>
            <a:r>
              <a:rPr sz="2200" dirty="0">
                <a:latin typeface="DejaVu Serif"/>
                <a:cs typeface="DejaVu Serif"/>
              </a:rPr>
              <a:t>root.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580" y="4466589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580" y="5365750"/>
            <a:ext cx="13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2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3119" y="4358640"/>
            <a:ext cx="8450580" cy="24409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887730">
              <a:lnSpc>
                <a:spcPts val="2960"/>
              </a:lnSpc>
              <a:spcBef>
                <a:spcPts val="260"/>
              </a:spcBef>
            </a:pPr>
            <a:r>
              <a:rPr sz="250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Observation 1: </a:t>
            </a:r>
            <a:r>
              <a:rPr sz="2500" spc="5" dirty="0">
                <a:latin typeface="DejaVu Serif"/>
                <a:cs typeface="DejaVu Serif"/>
              </a:rPr>
              <a:t>Suffix </a:t>
            </a:r>
            <a:r>
              <a:rPr sz="2500" spc="15" dirty="0">
                <a:latin typeface="DejaVu Serif"/>
                <a:cs typeface="DejaVu Serif"/>
              </a:rPr>
              <a:t>links point from longer  strings to shorter</a:t>
            </a:r>
            <a:r>
              <a:rPr sz="2500" dirty="0">
                <a:latin typeface="DejaVu Serif"/>
                <a:cs typeface="DejaVu Serif"/>
              </a:rPr>
              <a:t> </a:t>
            </a:r>
            <a:r>
              <a:rPr sz="2500" spc="15" dirty="0">
                <a:latin typeface="DejaVu Serif"/>
                <a:cs typeface="DejaVu Serif"/>
              </a:rPr>
              <a:t>strings.</a:t>
            </a:r>
            <a:endParaRPr sz="2500">
              <a:latin typeface="DejaVu Serif"/>
              <a:cs typeface="DejaVu Serif"/>
            </a:endParaRPr>
          </a:p>
          <a:p>
            <a:pPr marL="12700" marR="5080">
              <a:lnSpc>
                <a:spcPct val="98900"/>
              </a:lnSpc>
              <a:spcBef>
                <a:spcPts val="1060"/>
              </a:spcBef>
            </a:pPr>
            <a:r>
              <a:rPr sz="250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Observation 2: </a:t>
            </a:r>
            <a:r>
              <a:rPr sz="2500" spc="10" dirty="0">
                <a:latin typeface="DejaVu Serif"/>
                <a:cs typeface="DejaVu Serif"/>
              </a:rPr>
              <a:t>If </a:t>
            </a:r>
            <a:r>
              <a:rPr sz="2500" spc="20" dirty="0">
                <a:latin typeface="DejaVu Serif"/>
                <a:cs typeface="DejaVu Serif"/>
              </a:rPr>
              <a:t>we precompute </a:t>
            </a:r>
            <a:r>
              <a:rPr sz="2500" dirty="0">
                <a:latin typeface="DejaVu Serif"/>
                <a:cs typeface="DejaVu Serif"/>
              </a:rPr>
              <a:t>suffix </a:t>
            </a:r>
            <a:r>
              <a:rPr sz="2500" spc="15" dirty="0">
                <a:latin typeface="DejaVu Serif"/>
                <a:cs typeface="DejaVu Serif"/>
              </a:rPr>
              <a:t>links for  </a:t>
            </a:r>
            <a:r>
              <a:rPr sz="2500" spc="20" dirty="0">
                <a:latin typeface="DejaVu Serif"/>
                <a:cs typeface="DejaVu Serif"/>
              </a:rPr>
              <a:t>nodes </a:t>
            </a:r>
            <a:r>
              <a:rPr sz="2500" spc="15" dirty="0">
                <a:latin typeface="DejaVu Serif"/>
                <a:cs typeface="DejaVu Serif"/>
              </a:rPr>
              <a:t>in </a:t>
            </a:r>
            <a:r>
              <a:rPr sz="2500" spc="20" dirty="0">
                <a:latin typeface="DejaVu Serif"/>
                <a:cs typeface="DejaVu Serif"/>
              </a:rPr>
              <a:t>ascending </a:t>
            </a:r>
            <a:r>
              <a:rPr sz="2500" spc="15" dirty="0">
                <a:latin typeface="DejaVu Serif"/>
                <a:cs typeface="DejaVu Serif"/>
              </a:rPr>
              <a:t>order </a:t>
            </a:r>
            <a:r>
              <a:rPr sz="2500" spc="10" dirty="0">
                <a:latin typeface="DejaVu Serif"/>
                <a:cs typeface="DejaVu Serif"/>
              </a:rPr>
              <a:t>of </a:t>
            </a:r>
            <a:r>
              <a:rPr sz="2500" spc="15" dirty="0">
                <a:latin typeface="DejaVu Serif"/>
                <a:cs typeface="DejaVu Serif"/>
              </a:rPr>
              <a:t>string length, </a:t>
            </a:r>
            <a:r>
              <a:rPr sz="2500" spc="5" dirty="0">
                <a:latin typeface="DejaVu Serif"/>
                <a:cs typeface="DejaVu Serif"/>
              </a:rPr>
              <a:t>all </a:t>
            </a:r>
            <a:r>
              <a:rPr sz="2500" spc="20" dirty="0">
                <a:latin typeface="DejaVu Serif"/>
                <a:cs typeface="DejaVu Serif"/>
              </a:rPr>
              <a:t>of </a:t>
            </a:r>
            <a:r>
              <a:rPr sz="2500" spc="15" dirty="0">
                <a:latin typeface="DejaVu Serif"/>
                <a:cs typeface="DejaVu Serif"/>
              </a:rPr>
              <a:t>the  information </a:t>
            </a:r>
            <a:r>
              <a:rPr sz="2500" spc="20" dirty="0">
                <a:latin typeface="DejaVu Serif"/>
                <a:cs typeface="DejaVu Serif"/>
              </a:rPr>
              <a:t>needed </a:t>
            </a:r>
            <a:r>
              <a:rPr sz="2500" spc="15" dirty="0">
                <a:latin typeface="DejaVu Serif"/>
                <a:cs typeface="DejaVu Serif"/>
              </a:rPr>
              <a:t>for </a:t>
            </a:r>
            <a:r>
              <a:rPr sz="2500" spc="20" dirty="0">
                <a:latin typeface="DejaVu Serif"/>
                <a:cs typeface="DejaVu Serif"/>
              </a:rPr>
              <a:t>the above </a:t>
            </a:r>
            <a:r>
              <a:rPr sz="2500" spc="15" dirty="0">
                <a:latin typeface="DejaVu Serif"/>
                <a:cs typeface="DejaVu Serif"/>
              </a:rPr>
              <a:t>approach </a:t>
            </a:r>
            <a:r>
              <a:rPr sz="2500" spc="10" dirty="0">
                <a:latin typeface="DejaVu Serif"/>
                <a:cs typeface="DejaVu Serif"/>
              </a:rPr>
              <a:t>will </a:t>
            </a:r>
            <a:r>
              <a:rPr sz="2500" spc="20" dirty="0">
                <a:latin typeface="DejaVu Serif"/>
                <a:cs typeface="DejaVu Serif"/>
              </a:rPr>
              <a:t>be  </a:t>
            </a:r>
            <a:r>
              <a:rPr sz="2500" spc="15" dirty="0">
                <a:latin typeface="DejaVu Serif"/>
                <a:cs typeface="DejaVu Serif"/>
              </a:rPr>
              <a:t>available at </a:t>
            </a:r>
            <a:r>
              <a:rPr sz="2500" spc="20" dirty="0">
                <a:latin typeface="DejaVu Serif"/>
                <a:cs typeface="DejaVu Serif"/>
              </a:rPr>
              <a:t>the </a:t>
            </a:r>
            <a:r>
              <a:rPr sz="2500" spc="15" dirty="0">
                <a:latin typeface="DejaVu Serif"/>
                <a:cs typeface="DejaVu Serif"/>
              </a:rPr>
              <a:t>time </a:t>
            </a:r>
            <a:r>
              <a:rPr sz="2500" spc="20" dirty="0">
                <a:latin typeface="DejaVu Serif"/>
                <a:cs typeface="DejaVu Serif"/>
              </a:rPr>
              <a:t>we </a:t>
            </a:r>
            <a:r>
              <a:rPr sz="2500" spc="15" dirty="0">
                <a:latin typeface="DejaVu Serif"/>
                <a:cs typeface="DejaVu Serif"/>
              </a:rPr>
              <a:t>need</a:t>
            </a:r>
            <a:r>
              <a:rPr sz="2500" spc="-50" dirty="0">
                <a:latin typeface="DejaVu Serif"/>
                <a:cs typeface="DejaVu Serif"/>
              </a:rPr>
              <a:t> </a:t>
            </a:r>
            <a:r>
              <a:rPr sz="2500" spc="5" dirty="0">
                <a:latin typeface="DejaVu Serif"/>
                <a:cs typeface="DejaVu Serif"/>
              </a:rPr>
              <a:t>it.</a:t>
            </a:r>
            <a:endParaRPr sz="25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object 10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100" y="3186429"/>
            <a:ext cx="69481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Let's start with </a:t>
            </a:r>
            <a:r>
              <a:rPr dirty="0"/>
              <a:t>a </a:t>
            </a:r>
            <a:r>
              <a:rPr spc="-5" dirty="0"/>
              <a:t>naïve</a:t>
            </a:r>
            <a:r>
              <a:rPr spc="-50" dirty="0"/>
              <a:t> </a:t>
            </a:r>
            <a:r>
              <a:rPr spc="-5" dirty="0"/>
              <a:t>approach.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306"/>
                </a:lnTo>
                <a:lnTo>
                  <a:pt x="176702" y="16766"/>
                </a:lnTo>
                <a:lnTo>
                  <a:pt x="133773" y="36688"/>
                </a:lnTo>
                <a:lnTo>
                  <a:pt x="95641" y="63385"/>
                </a:lnTo>
                <a:lnTo>
                  <a:pt x="62966" y="96164"/>
                </a:lnTo>
                <a:lnTo>
                  <a:pt x="36406" y="134337"/>
                </a:lnTo>
                <a:lnTo>
                  <a:pt x="16619" y="177214"/>
                </a:lnTo>
                <a:lnTo>
                  <a:pt x="4264" y="224105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19"/>
                </a:lnTo>
                <a:lnTo>
                  <a:pt x="544333" y="224105"/>
                </a:lnTo>
                <a:lnTo>
                  <a:pt x="531873" y="177214"/>
                </a:lnTo>
                <a:lnTo>
                  <a:pt x="511951" y="134337"/>
                </a:lnTo>
                <a:lnTo>
                  <a:pt x="485254" y="96164"/>
                </a:lnTo>
                <a:lnTo>
                  <a:pt x="452475" y="63385"/>
                </a:lnTo>
                <a:lnTo>
                  <a:pt x="414302" y="36688"/>
                </a:lnTo>
                <a:lnTo>
                  <a:pt x="371425" y="16766"/>
                </a:lnTo>
                <a:lnTo>
                  <a:pt x="324534" y="4306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" name="object 11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147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object 113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object 11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00500" y="4334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6300" y="5020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86000" y="5715000"/>
          <a:ext cx="61722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3375660" y="0"/>
                </a:moveTo>
                <a:lnTo>
                  <a:pt x="281940" y="0"/>
                </a:ln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3657600" cy="4343400"/>
          </a:xfrm>
          <a:custGeom>
            <a:avLst/>
            <a:gdLst/>
            <a:ahLst/>
            <a:cxnLst/>
            <a:rect l="l" t="t" r="r" b="b"/>
            <a:pathLst>
              <a:path w="3657600" h="4343400">
                <a:moveTo>
                  <a:pt x="281940" y="0"/>
                </a:moveTo>
                <a:lnTo>
                  <a:pt x="235143" y="5027"/>
                </a:lnTo>
                <a:lnTo>
                  <a:pt x="189506" y="19337"/>
                </a:lnTo>
                <a:lnTo>
                  <a:pt x="146191" y="41768"/>
                </a:lnTo>
                <a:lnTo>
                  <a:pt x="106355" y="71161"/>
                </a:lnTo>
                <a:lnTo>
                  <a:pt x="71161" y="106355"/>
                </a:lnTo>
                <a:lnTo>
                  <a:pt x="41768" y="146191"/>
                </a:lnTo>
                <a:lnTo>
                  <a:pt x="19337" y="189506"/>
                </a:lnTo>
                <a:lnTo>
                  <a:pt x="5027" y="235143"/>
                </a:lnTo>
                <a:lnTo>
                  <a:pt x="0" y="281940"/>
                </a:lnTo>
                <a:lnTo>
                  <a:pt x="0" y="4061460"/>
                </a:lnTo>
                <a:lnTo>
                  <a:pt x="5027" y="4108256"/>
                </a:lnTo>
                <a:lnTo>
                  <a:pt x="19337" y="4153893"/>
                </a:lnTo>
                <a:lnTo>
                  <a:pt x="41768" y="4197208"/>
                </a:lnTo>
                <a:lnTo>
                  <a:pt x="71161" y="4237044"/>
                </a:lnTo>
                <a:lnTo>
                  <a:pt x="106355" y="4272238"/>
                </a:lnTo>
                <a:lnTo>
                  <a:pt x="146191" y="4301631"/>
                </a:lnTo>
                <a:lnTo>
                  <a:pt x="189506" y="4324062"/>
                </a:lnTo>
                <a:lnTo>
                  <a:pt x="235143" y="4338372"/>
                </a:lnTo>
                <a:lnTo>
                  <a:pt x="281940" y="4343400"/>
                </a:lnTo>
                <a:lnTo>
                  <a:pt x="3375660" y="4343400"/>
                </a:lnTo>
                <a:lnTo>
                  <a:pt x="3422456" y="4338372"/>
                </a:lnTo>
                <a:lnTo>
                  <a:pt x="3468093" y="4324062"/>
                </a:lnTo>
                <a:lnTo>
                  <a:pt x="3511408" y="4301631"/>
                </a:lnTo>
                <a:lnTo>
                  <a:pt x="3551244" y="4272238"/>
                </a:lnTo>
                <a:lnTo>
                  <a:pt x="3586438" y="4237044"/>
                </a:lnTo>
                <a:lnTo>
                  <a:pt x="3615831" y="4197208"/>
                </a:lnTo>
                <a:lnTo>
                  <a:pt x="3638262" y="4153893"/>
                </a:lnTo>
                <a:lnTo>
                  <a:pt x="3652572" y="4108256"/>
                </a:lnTo>
                <a:lnTo>
                  <a:pt x="3657600" y="4061460"/>
                </a:lnTo>
                <a:lnTo>
                  <a:pt x="3657600" y="281940"/>
                </a:lnTo>
                <a:lnTo>
                  <a:pt x="3652572" y="235143"/>
                </a:lnTo>
                <a:lnTo>
                  <a:pt x="3638262" y="189506"/>
                </a:lnTo>
                <a:lnTo>
                  <a:pt x="3615831" y="146191"/>
                </a:lnTo>
                <a:lnTo>
                  <a:pt x="3586438" y="106355"/>
                </a:lnTo>
                <a:lnTo>
                  <a:pt x="3551244" y="71161"/>
                </a:lnTo>
                <a:lnTo>
                  <a:pt x="3511408" y="41768"/>
                </a:lnTo>
                <a:lnTo>
                  <a:pt x="3468093" y="19337"/>
                </a:lnTo>
                <a:lnTo>
                  <a:pt x="3422456" y="5027"/>
                </a:lnTo>
                <a:lnTo>
                  <a:pt x="3375660" y="0"/>
                </a:lnTo>
                <a:lnTo>
                  <a:pt x="281940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400" y="685800"/>
          <a:ext cx="2286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u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b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d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059" y="242569"/>
            <a:ext cx="2645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2400" b="1" spc="-9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24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45110"/>
                </a:move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close/>
              </a:path>
              <a:path w="457200" h="457200">
                <a:moveTo>
                  <a:pt x="318769" y="0"/>
                </a:moveTo>
                <a:lnTo>
                  <a:pt x="138430" y="0"/>
                </a:lnTo>
                <a:lnTo>
                  <a:pt x="138430" y="245110"/>
                </a:lnTo>
                <a:lnTo>
                  <a:pt x="318769" y="245110"/>
                </a:lnTo>
                <a:lnTo>
                  <a:pt x="31876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8430" y="0"/>
                </a:moveTo>
                <a:lnTo>
                  <a:pt x="138430" y="245110"/>
                </a:lnTo>
                <a:lnTo>
                  <a:pt x="0" y="245110"/>
                </a:lnTo>
                <a:lnTo>
                  <a:pt x="228600" y="457200"/>
                </a:lnTo>
                <a:lnTo>
                  <a:pt x="457200" y="245110"/>
                </a:lnTo>
                <a:lnTo>
                  <a:pt x="318769" y="245110"/>
                </a:lnTo>
                <a:lnTo>
                  <a:pt x="318769" y="0"/>
                </a:lnTo>
                <a:lnTo>
                  <a:pt x="1384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7359" y="223901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2857499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5714999" y="0"/>
                </a:lnTo>
                <a:lnTo>
                  <a:pt x="5714999" y="1466850"/>
                </a:lnTo>
                <a:lnTo>
                  <a:pt x="2857499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9409" y="2131060"/>
            <a:ext cx="5715000" cy="1466850"/>
          </a:xfrm>
          <a:custGeom>
            <a:avLst/>
            <a:gdLst/>
            <a:ahLst/>
            <a:cxnLst/>
            <a:rect l="l" t="t" r="r" b="b"/>
            <a:pathLst>
              <a:path w="5715000" h="1466850">
                <a:moveTo>
                  <a:pt x="5714999" y="0"/>
                </a:moveTo>
                <a:lnTo>
                  <a:pt x="0" y="0"/>
                </a:lnTo>
                <a:lnTo>
                  <a:pt x="0" y="1466850"/>
                </a:lnTo>
                <a:lnTo>
                  <a:pt x="5714999" y="1466850"/>
                </a:lnTo>
                <a:lnTo>
                  <a:pt x="5714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69409" y="2131060"/>
            <a:ext cx="57150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54000">
              <a:lnSpc>
                <a:spcPts val="2135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position </a:t>
            </a:r>
            <a:r>
              <a:rPr sz="1800" dirty="0">
                <a:latin typeface="DejaVu Serif"/>
                <a:cs typeface="DejaVu Serif"/>
              </a:rPr>
              <a:t>in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T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711200">
              <a:lnSpc>
                <a:spcPts val="2110"/>
              </a:lnSpc>
            </a:pPr>
            <a:r>
              <a:rPr sz="1800" spc="-40" dirty="0">
                <a:latin typeface="DejaVu Serif"/>
                <a:cs typeface="DejaVu Serif"/>
              </a:rPr>
              <a:t>For </a:t>
            </a:r>
            <a:r>
              <a:rPr sz="1800" spc="-5" dirty="0">
                <a:latin typeface="DejaVu Serif"/>
                <a:cs typeface="DejaVu Serif"/>
              </a:rPr>
              <a:t>each pattern string</a:t>
            </a:r>
            <a:r>
              <a:rPr sz="1800" spc="75" dirty="0">
                <a:latin typeface="DejaVu Serif"/>
                <a:cs typeface="DejaVu Serif"/>
              </a:rPr>
              <a:t> </a:t>
            </a:r>
            <a:r>
              <a:rPr sz="1800" i="1" spc="-5" dirty="0">
                <a:latin typeface="DejaVu Serif"/>
                <a:cs typeface="DejaVu Serif"/>
              </a:rPr>
              <a:t>Pᵢ</a:t>
            </a:r>
            <a:r>
              <a:rPr sz="1800" spc="-5" dirty="0">
                <a:latin typeface="DejaVu Serif"/>
                <a:cs typeface="DejaVu Serif"/>
              </a:rPr>
              <a:t>:</a:t>
            </a:r>
            <a:endParaRPr sz="1800">
              <a:latin typeface="DejaVu Serif"/>
              <a:cs typeface="DejaVu Serif"/>
            </a:endParaRPr>
          </a:p>
          <a:p>
            <a:pPr marL="1168400">
              <a:lnSpc>
                <a:spcPts val="2135"/>
              </a:lnSpc>
            </a:pPr>
            <a:r>
              <a:rPr sz="1800" spc="-5" dirty="0">
                <a:latin typeface="DejaVu Serif"/>
                <a:cs typeface="DejaVu Serif"/>
              </a:rPr>
              <a:t>Check if </a:t>
            </a:r>
            <a:r>
              <a:rPr sz="1800" i="1" dirty="0">
                <a:latin typeface="DejaVu Serif"/>
                <a:cs typeface="DejaVu Serif"/>
              </a:rPr>
              <a:t>Pᵢ </a:t>
            </a:r>
            <a:r>
              <a:rPr sz="1800" spc="-5" dirty="0">
                <a:latin typeface="DejaVu Serif"/>
                <a:cs typeface="DejaVu Serif"/>
              </a:rPr>
              <a:t>appears at that</a:t>
            </a:r>
            <a:r>
              <a:rPr sz="1800" spc="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position.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object 115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289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147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00500" y="5934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86300" y="662023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8" name="object 118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" name="object 114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005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863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900" y="578845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14700" y="1264644"/>
            <a:ext cx="0" cy="18415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3803650"/>
            <a:ext cx="2386330" cy="640080"/>
          </a:xfrm>
          <a:custGeom>
            <a:avLst/>
            <a:gdLst/>
            <a:ahLst/>
            <a:cxnLst/>
            <a:rect l="l" t="t" r="r" b="b"/>
            <a:pathLst>
              <a:path w="2386329" h="640079">
                <a:moveTo>
                  <a:pt x="2386329" y="640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3727450"/>
            <a:ext cx="146050" cy="157480"/>
          </a:xfrm>
          <a:custGeom>
            <a:avLst/>
            <a:gdLst/>
            <a:ahLst/>
            <a:cxnLst/>
            <a:rect l="l" t="t" r="r" b="b"/>
            <a:pathLst>
              <a:path w="146050" h="157479">
                <a:moveTo>
                  <a:pt x="146050" y="0"/>
                </a:moveTo>
                <a:lnTo>
                  <a:pt x="0" y="44450"/>
                </a:lnTo>
                <a:lnTo>
                  <a:pt x="104139" y="157479"/>
                </a:lnTo>
                <a:lnTo>
                  <a:pt x="14605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330" y="4171950"/>
            <a:ext cx="1369060" cy="756920"/>
          </a:xfrm>
          <a:custGeom>
            <a:avLst/>
            <a:gdLst/>
            <a:ahLst/>
            <a:cxnLst/>
            <a:rect l="l" t="t" r="r" b="b"/>
            <a:pathLst>
              <a:path w="1369060" h="756920">
                <a:moveTo>
                  <a:pt x="1369059" y="75691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460" y="4105909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39">
                <a:moveTo>
                  <a:pt x="152400" y="0"/>
                </a:moveTo>
                <a:lnTo>
                  <a:pt x="0" y="8889"/>
                </a:lnTo>
                <a:lnTo>
                  <a:pt x="73659" y="142239"/>
                </a:lnTo>
                <a:lnTo>
                  <a:pt x="1524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3980" y="2386329"/>
            <a:ext cx="1375410" cy="974090"/>
          </a:xfrm>
          <a:custGeom>
            <a:avLst/>
            <a:gdLst/>
            <a:ahLst/>
            <a:cxnLst/>
            <a:rect l="l" t="t" r="r" b="b"/>
            <a:pathLst>
              <a:path w="1375410" h="974089">
                <a:moveTo>
                  <a:pt x="1375409" y="0"/>
                </a:moveTo>
                <a:lnTo>
                  <a:pt x="0" y="9740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460" y="3288029"/>
            <a:ext cx="152400" cy="140970"/>
          </a:xfrm>
          <a:custGeom>
            <a:avLst/>
            <a:gdLst/>
            <a:ahLst/>
            <a:cxnLst/>
            <a:rect l="l" t="t" r="r" b="b"/>
            <a:pathLst>
              <a:path w="152400" h="140970">
                <a:moveTo>
                  <a:pt x="58420" y="0"/>
                </a:moveTo>
                <a:lnTo>
                  <a:pt x="0" y="140970"/>
                </a:lnTo>
                <a:lnTo>
                  <a:pt x="152400" y="132080"/>
                </a:lnTo>
                <a:lnTo>
                  <a:pt x="5842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80" y="4210050"/>
            <a:ext cx="1400810" cy="1833880"/>
          </a:xfrm>
          <a:custGeom>
            <a:avLst/>
            <a:gdLst/>
            <a:ahLst/>
            <a:cxnLst/>
            <a:rect l="l" t="t" r="r" b="b"/>
            <a:pathLst>
              <a:path w="1400810" h="1833879">
                <a:moveTo>
                  <a:pt x="1400809" y="18338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7460" y="4114800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40" h="152400">
                <a:moveTo>
                  <a:pt x="0" y="0"/>
                </a:moveTo>
                <a:lnTo>
                  <a:pt x="13970" y="152400"/>
                </a:lnTo>
                <a:lnTo>
                  <a:pt x="14224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2230" y="1173480"/>
            <a:ext cx="1407160" cy="2155190"/>
          </a:xfrm>
          <a:custGeom>
            <a:avLst/>
            <a:gdLst/>
            <a:ahLst/>
            <a:cxnLst/>
            <a:rect l="l" t="t" r="r" b="b"/>
            <a:pathLst>
              <a:path w="1407160" h="2155190">
                <a:moveTo>
                  <a:pt x="1407159" y="0"/>
                </a:moveTo>
                <a:lnTo>
                  <a:pt x="0" y="215519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7460" y="3276600"/>
            <a:ext cx="138430" cy="152400"/>
          </a:xfrm>
          <a:custGeom>
            <a:avLst/>
            <a:gdLst/>
            <a:ahLst/>
            <a:cxnLst/>
            <a:rect l="l" t="t" r="r" b="b"/>
            <a:pathLst>
              <a:path w="138430" h="152400">
                <a:moveTo>
                  <a:pt x="2540" y="0"/>
                </a:moveTo>
                <a:lnTo>
                  <a:pt x="0" y="152400"/>
                </a:lnTo>
                <a:lnTo>
                  <a:pt x="138430" y="88900"/>
                </a:lnTo>
                <a:lnTo>
                  <a:pt x="254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89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47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9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89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47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63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21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579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25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20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41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36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357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52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005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05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63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1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736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e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92550" y="25615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02000" y="22593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289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89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47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4730" y="4014470"/>
            <a:ext cx="1515110" cy="2272030"/>
          </a:xfrm>
          <a:custGeom>
            <a:avLst/>
            <a:gdLst/>
            <a:ahLst/>
            <a:cxnLst/>
            <a:rect l="l" t="t" r="r" b="b"/>
            <a:pathLst>
              <a:path w="1515110" h="2272029">
                <a:moveTo>
                  <a:pt x="0" y="0"/>
                </a:moveTo>
                <a:lnTo>
                  <a:pt x="0" y="2272029"/>
                </a:lnTo>
                <a:lnTo>
                  <a:pt x="1515109" y="22720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209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005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005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63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92550" y="6219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289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89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47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730" y="932180"/>
            <a:ext cx="1515110" cy="2597150"/>
          </a:xfrm>
          <a:custGeom>
            <a:avLst/>
            <a:gdLst/>
            <a:ahLst/>
            <a:cxnLst/>
            <a:rect l="l" t="t" r="r" b="b"/>
            <a:pathLst>
              <a:path w="1515110" h="2597150">
                <a:moveTo>
                  <a:pt x="0" y="2597150"/>
                </a:moveTo>
                <a:lnTo>
                  <a:pt x="0" y="0"/>
                </a:lnTo>
                <a:lnTo>
                  <a:pt x="151510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209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733550" y="4889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82C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21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2100" y="2276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900" y="2962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40679" y="23545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40679" y="2354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9320" y="29032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8600" y="37719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1200" y="37045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0" y="58800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00500" y="5880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86300" y="1273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92550" y="86360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90"/>
                </a:lnTo>
                <a:lnTo>
                  <a:pt x="10795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302000" y="56260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69079" y="65659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306"/>
                </a:lnTo>
                <a:lnTo>
                  <a:pt x="371425" y="16766"/>
                </a:lnTo>
                <a:lnTo>
                  <a:pt x="414302" y="36688"/>
                </a:lnTo>
                <a:lnTo>
                  <a:pt x="452475" y="63385"/>
                </a:lnTo>
                <a:lnTo>
                  <a:pt x="485254" y="96164"/>
                </a:lnTo>
                <a:lnTo>
                  <a:pt x="511951" y="134337"/>
                </a:lnTo>
                <a:lnTo>
                  <a:pt x="531873" y="177214"/>
                </a:lnTo>
                <a:lnTo>
                  <a:pt x="544333" y="224105"/>
                </a:lnTo>
                <a:lnTo>
                  <a:pt x="548640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4105"/>
                </a:lnTo>
                <a:lnTo>
                  <a:pt x="16619" y="177214"/>
                </a:lnTo>
                <a:lnTo>
                  <a:pt x="36406" y="134337"/>
                </a:lnTo>
                <a:lnTo>
                  <a:pt x="62966" y="96164"/>
                </a:lnTo>
                <a:lnTo>
                  <a:pt x="95641" y="63385"/>
                </a:lnTo>
                <a:lnTo>
                  <a:pt x="133773" y="36688"/>
                </a:lnTo>
                <a:lnTo>
                  <a:pt x="176702" y="16766"/>
                </a:lnTo>
                <a:lnTo>
                  <a:pt x="223770" y="4306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69079" y="656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17720" y="1206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437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37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5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153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153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11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07350" y="4618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16800" y="4316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83880" y="4411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83880" y="4411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19" y="496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69079" y="6012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9079" y="6012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720" y="6560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6" name="object 11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e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c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object 117"/>
          <p:cNvSpPr/>
          <p:nvPr/>
        </p:nvSpPr>
        <p:spPr>
          <a:xfrm>
            <a:off x="1499869" y="2918460"/>
            <a:ext cx="1143000" cy="610870"/>
          </a:xfrm>
          <a:custGeom>
            <a:avLst/>
            <a:gdLst/>
            <a:ahLst/>
            <a:cxnLst/>
            <a:rect l="l" t="t" r="r" b="b"/>
            <a:pathLst>
              <a:path w="1143000" h="610870">
                <a:moveTo>
                  <a:pt x="0" y="610869"/>
                </a:moveTo>
                <a:lnTo>
                  <a:pt x="11430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02229" y="2862579"/>
            <a:ext cx="127000" cy="119380"/>
          </a:xfrm>
          <a:custGeom>
            <a:avLst/>
            <a:gdLst/>
            <a:ahLst/>
            <a:cxnLst/>
            <a:rect l="l" t="t" r="r" b="b"/>
            <a:pathLst>
              <a:path w="127000" h="119380">
                <a:moveTo>
                  <a:pt x="0" y="0"/>
                </a:moveTo>
                <a:lnTo>
                  <a:pt x="63500" y="119380"/>
                </a:lnTo>
                <a:lnTo>
                  <a:pt x="12700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99869" y="4014470"/>
            <a:ext cx="1136650" cy="396240"/>
          </a:xfrm>
          <a:custGeom>
            <a:avLst/>
            <a:gdLst/>
            <a:ahLst/>
            <a:cxnLst/>
            <a:rect l="l" t="t" r="r" b="b"/>
            <a:pathLst>
              <a:path w="1136650" h="396239">
                <a:moveTo>
                  <a:pt x="0" y="0"/>
                </a:moveTo>
                <a:lnTo>
                  <a:pt x="1136650" y="39623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04770" y="4344670"/>
            <a:ext cx="124460" cy="127000"/>
          </a:xfrm>
          <a:custGeom>
            <a:avLst/>
            <a:gdLst/>
            <a:ahLst/>
            <a:cxnLst/>
            <a:rect l="l" t="t" r="r" b="b"/>
            <a:pathLst>
              <a:path w="124460" h="127000">
                <a:moveTo>
                  <a:pt x="45719" y="0"/>
                </a:moveTo>
                <a:lnTo>
                  <a:pt x="0" y="126999"/>
                </a:lnTo>
                <a:lnTo>
                  <a:pt x="124460" y="9905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2025650" y="2830829"/>
            <a:ext cx="1778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dirty="0">
                <a:latin typeface="SimSun"/>
                <a:cs typeface="SimSun"/>
              </a:rPr>
              <a:t>c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" y="34198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00200" y="41056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84220" y="117348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0"/>
                </a:moveTo>
                <a:lnTo>
                  <a:pt x="0" y="111633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14370" y="2233929"/>
            <a:ext cx="142240" cy="152400"/>
          </a:xfrm>
          <a:custGeom>
            <a:avLst/>
            <a:gdLst/>
            <a:ahLst/>
            <a:cxnLst/>
            <a:rect l="l" t="t" r="r" b="b"/>
            <a:pathLst>
              <a:path w="142239" h="152400">
                <a:moveTo>
                  <a:pt x="11430" y="0"/>
                </a:moveTo>
                <a:lnTo>
                  <a:pt x="0" y="152400"/>
                </a:lnTo>
                <a:lnTo>
                  <a:pt x="142240" y="95250"/>
                </a:lnTo>
                <a:lnTo>
                  <a:pt x="1143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284220" y="1270000"/>
            <a:ext cx="816610" cy="1116330"/>
          </a:xfrm>
          <a:custGeom>
            <a:avLst/>
            <a:gdLst/>
            <a:ahLst/>
            <a:cxnLst/>
            <a:rect l="l" t="t" r="r" b="b"/>
            <a:pathLst>
              <a:path w="816610" h="1116330">
                <a:moveTo>
                  <a:pt x="816609" y="1116329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14370" y="1173480"/>
            <a:ext cx="142240" cy="153670"/>
          </a:xfrm>
          <a:custGeom>
            <a:avLst/>
            <a:gdLst/>
            <a:ahLst/>
            <a:cxnLst/>
            <a:rect l="l" t="t" r="r" b="b"/>
            <a:pathLst>
              <a:path w="142239" h="153669">
                <a:moveTo>
                  <a:pt x="0" y="0"/>
                </a:moveTo>
                <a:lnTo>
                  <a:pt x="11430" y="153670"/>
                </a:lnTo>
                <a:lnTo>
                  <a:pt x="14224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56360" y="4180840"/>
            <a:ext cx="2744470" cy="1863089"/>
          </a:xfrm>
          <a:custGeom>
            <a:avLst/>
            <a:gdLst/>
            <a:ahLst/>
            <a:cxnLst/>
            <a:rect l="l" t="t" r="r" b="b"/>
            <a:pathLst>
              <a:path w="2744470" h="1863089">
                <a:moveTo>
                  <a:pt x="2744469" y="18630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7300" y="4114800"/>
            <a:ext cx="153670" cy="139700"/>
          </a:xfrm>
          <a:custGeom>
            <a:avLst/>
            <a:gdLst/>
            <a:ahLst/>
            <a:cxnLst/>
            <a:rect l="l" t="t" r="r" b="b"/>
            <a:pathLst>
              <a:path w="153669" h="139700">
                <a:moveTo>
                  <a:pt x="0" y="0"/>
                </a:moveTo>
                <a:lnTo>
                  <a:pt x="62230" y="139700"/>
                </a:lnTo>
                <a:lnTo>
                  <a:pt x="153669" y="507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33550" y="5442965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302000" y="5950118"/>
            <a:ext cx="61214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C4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7782</Words>
  <Application>Microsoft Office PowerPoint</Application>
  <PresentationFormat>Custom</PresentationFormat>
  <Paragraphs>4365</Paragraphs>
  <Slides>176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1" baseType="lpstr">
      <vt:lpstr>SimSun</vt:lpstr>
      <vt:lpstr>Calibri</vt:lpstr>
      <vt:lpstr>DejaVu Serif</vt:lpstr>
      <vt:lpstr>Times New Roman</vt:lpstr>
      <vt:lpstr>Office Theme</vt:lpstr>
      <vt:lpstr>String Data Structures</vt:lpstr>
      <vt:lpstr>String Searching</vt:lpstr>
      <vt:lpstr>The String Searching Problem</vt:lpstr>
      <vt:lpstr>Pattern Strings</vt:lpstr>
      <vt:lpstr>Some Terminology</vt:lpstr>
      <vt:lpstr>How quickly can we solve the string  searching problem?</vt:lpstr>
      <vt:lpstr>Let's start with a naïve approach.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Analyzing Our Approach</vt:lpstr>
      <vt:lpstr>Θ(mn)</vt:lpstr>
      <vt:lpstr>Can we do better?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Pattern Strings</vt:lpstr>
      <vt:lpstr>Parallel Searching</vt:lpstr>
      <vt:lpstr>Pattern Strings</vt:lpstr>
      <vt:lpstr>PowerPoint Presentation</vt:lpstr>
      <vt:lpstr>PowerPoint Presentation</vt:lpstr>
      <vt:lpstr>Building the Aho-Corasick Automaton</vt:lpstr>
      <vt:lpstr>Building the Automaton</vt:lpstr>
      <vt:lpstr>Constructing Suffix Links</vt:lpstr>
      <vt:lpstr>An Initial Algorithm</vt:lpstr>
      <vt:lpstr>PowerPoint Presentation</vt:lpstr>
      <vt:lpstr>PowerPoint Presentation</vt:lpstr>
      <vt:lpstr>PowerPoint Presentation</vt:lpstr>
      <vt:lpstr>Fast Suffix Link Construction</vt:lpstr>
      <vt:lpstr>Constructing Suffix Links</vt:lpstr>
      <vt:lpstr>Constructing Suffix Links</vt:lpstr>
      <vt:lpstr>Constructing Suffix Links</vt:lpstr>
      <vt:lpstr>Constructing Suffix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Suffix Links</vt:lpstr>
      <vt:lpstr>Analyzing Efficiency</vt:lpstr>
      <vt:lpstr>Analyzing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Construction Efficiency</vt:lpstr>
      <vt:lpstr>Computing Output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</vt:lpstr>
      <vt:lpstr>Output Links, Formally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Filling In Output Links</vt:lpstr>
      <vt:lpstr>The Net Complexity</vt:lpstr>
      <vt:lpstr>The Final Totals</vt:lpstr>
      <vt:lpstr>Where We're Going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Aho-Corasick Automata</dc:title>
  <dc:creator>tmik</dc:creator>
  <cp:lastModifiedBy>tmik</cp:lastModifiedBy>
  <cp:revision>5</cp:revision>
  <dcterms:created xsi:type="dcterms:W3CDTF">2022-01-17T17:21:23Z</dcterms:created>
  <dcterms:modified xsi:type="dcterms:W3CDTF">2023-01-12T19:00:50Z</dcterms:modified>
</cp:coreProperties>
</file>